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sldIdLst>
    <p:sldId id="256" r:id="rId5"/>
    <p:sldId id="282" r:id="rId6"/>
    <p:sldId id="284" r:id="rId7"/>
    <p:sldId id="283" r:id="rId8"/>
    <p:sldId id="288" r:id="rId9"/>
    <p:sldId id="289" r:id="rId10"/>
    <p:sldId id="290" r:id="rId11"/>
    <p:sldId id="286" r:id="rId12"/>
    <p:sldId id="287" r:id="rId13"/>
    <p:sldId id="294" r:id="rId14"/>
    <p:sldId id="295" r:id="rId15"/>
    <p:sldId id="293" r:id="rId16"/>
    <p:sldId id="296" r:id="rId17"/>
    <p:sldId id="320" r:id="rId18"/>
    <p:sldId id="326" r:id="rId19"/>
    <p:sldId id="291" r:id="rId20"/>
    <p:sldId id="322" r:id="rId21"/>
    <p:sldId id="321" r:id="rId22"/>
    <p:sldId id="323" r:id="rId23"/>
    <p:sldId id="297" r:id="rId24"/>
    <p:sldId id="325" r:id="rId25"/>
    <p:sldId id="324" r:id="rId26"/>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469"/>
    <a:srgbClr val="983C12"/>
    <a:srgbClr val="C84A07"/>
    <a:srgbClr val="5E8092"/>
    <a:srgbClr val="114EC0"/>
    <a:srgbClr val="DBC19A"/>
    <a:srgbClr val="A7B8CC"/>
    <a:srgbClr val="D8DFE6"/>
    <a:srgbClr val="DD463F"/>
    <a:srgbClr val="FEFB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26A6C9-E1C7-48E2-96D8-9C1FE592B7AD}" v="4" dt="2021-02-25T11:41:32.485"/>
    <p1510:client id="{B3E39DF5-17CE-46EC-BF8A-195F5D287CDC}" v="6" dt="2023-01-12T09:29:04.552"/>
    <p1510:client id="{B9A6B6A0-F0A1-40B1-939C-07F8AB8CC0E4}" v="8" dt="2022-01-19T16:56:09.4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ěj Škrobánek" userId="S::it2024@sspu-opava.cz::cbfc8088-73fa-481f-bf7a-340fea78ae62" providerId="AD" clId="Web-{4E26A6C9-E1C7-48E2-96D8-9C1FE592B7AD}"/>
    <pc:docChg chg="modSld">
      <pc:chgData name="Matěj Škrobánek" userId="S::it2024@sspu-opava.cz::cbfc8088-73fa-481f-bf7a-340fea78ae62" providerId="AD" clId="Web-{4E26A6C9-E1C7-48E2-96D8-9C1FE592B7AD}" dt="2021-02-25T11:41:32.485" v="3" actId="1076"/>
      <pc:docMkLst>
        <pc:docMk/>
      </pc:docMkLst>
      <pc:sldChg chg="modSp">
        <pc:chgData name="Matěj Škrobánek" userId="S::it2024@sspu-opava.cz::cbfc8088-73fa-481f-bf7a-340fea78ae62" providerId="AD" clId="Web-{4E26A6C9-E1C7-48E2-96D8-9C1FE592B7AD}" dt="2021-02-25T11:41:32.485" v="3" actId="1076"/>
        <pc:sldMkLst>
          <pc:docMk/>
          <pc:sldMk cId="4026802063" sldId="294"/>
        </pc:sldMkLst>
        <pc:picChg chg="mod">
          <ac:chgData name="Matěj Škrobánek" userId="S::it2024@sspu-opava.cz::cbfc8088-73fa-481f-bf7a-340fea78ae62" providerId="AD" clId="Web-{4E26A6C9-E1C7-48E2-96D8-9C1FE592B7AD}" dt="2021-02-25T11:41:32.485" v="3" actId="1076"/>
          <ac:picMkLst>
            <pc:docMk/>
            <pc:sldMk cId="4026802063" sldId="294"/>
            <ac:picMk id="2050" creationId="{00000000-0000-0000-0000-000000000000}"/>
          </ac:picMkLst>
        </pc:picChg>
        <pc:picChg chg="mod">
          <ac:chgData name="Matěj Škrobánek" userId="S::it2024@sspu-opava.cz::cbfc8088-73fa-481f-bf7a-340fea78ae62" providerId="AD" clId="Web-{4E26A6C9-E1C7-48E2-96D8-9C1FE592B7AD}" dt="2021-02-25T11:41:23.719" v="1" actId="1076"/>
          <ac:picMkLst>
            <pc:docMk/>
            <pc:sldMk cId="4026802063" sldId="294"/>
            <ac:picMk id="2058" creationId="{00000000-0000-0000-0000-000000000000}"/>
          </ac:picMkLst>
        </pc:picChg>
      </pc:sldChg>
    </pc:docChg>
  </pc:docChgLst>
  <pc:docChgLst>
    <pc:chgData name="Denis Adamčík" userId="S::it2201@sspu-opava.cz::fe6710ca-d760-4c38-a830-b179f3fd139c" providerId="AD" clId="Web-{B3E39DF5-17CE-46EC-BF8A-195F5D287CDC}"/>
    <pc:docChg chg="modSld">
      <pc:chgData name="Denis Adamčík" userId="S::it2201@sspu-opava.cz::fe6710ca-d760-4c38-a830-b179f3fd139c" providerId="AD" clId="Web-{B3E39DF5-17CE-46EC-BF8A-195F5D287CDC}" dt="2023-01-12T09:29:04.552" v="5" actId="1076"/>
      <pc:docMkLst>
        <pc:docMk/>
      </pc:docMkLst>
      <pc:sldChg chg="modSp">
        <pc:chgData name="Denis Adamčík" userId="S::it2201@sspu-opava.cz::fe6710ca-d760-4c38-a830-b179f3fd139c" providerId="AD" clId="Web-{B3E39DF5-17CE-46EC-BF8A-195F5D287CDC}" dt="2023-01-12T09:29:04.552" v="5" actId="1076"/>
        <pc:sldMkLst>
          <pc:docMk/>
          <pc:sldMk cId="3150473493" sldId="289"/>
        </pc:sldMkLst>
        <pc:picChg chg="mod">
          <ac:chgData name="Denis Adamčík" userId="S::it2201@sspu-opava.cz::fe6710ca-d760-4c38-a830-b179f3fd139c" providerId="AD" clId="Web-{B3E39DF5-17CE-46EC-BF8A-195F5D287CDC}" dt="2023-01-12T09:29:01.396" v="3" actId="1076"/>
          <ac:picMkLst>
            <pc:docMk/>
            <pc:sldMk cId="3150473493" sldId="289"/>
            <ac:picMk id="3076" creationId="{00000000-0000-0000-0000-000000000000}"/>
          </ac:picMkLst>
        </pc:picChg>
        <pc:picChg chg="mod">
          <ac:chgData name="Denis Adamčík" userId="S::it2201@sspu-opava.cz::fe6710ca-d760-4c38-a830-b179f3fd139c" providerId="AD" clId="Web-{B3E39DF5-17CE-46EC-BF8A-195F5D287CDC}" dt="2023-01-12T09:29:04.552" v="5" actId="1076"/>
          <ac:picMkLst>
            <pc:docMk/>
            <pc:sldMk cId="3150473493" sldId="289"/>
            <ac:picMk id="3078" creationId="{00000000-0000-0000-0000-000000000000}"/>
          </ac:picMkLst>
        </pc:picChg>
        <pc:picChg chg="mod">
          <ac:chgData name="Denis Adamčík" userId="S::it2201@sspu-opava.cz::fe6710ca-d760-4c38-a830-b179f3fd139c" providerId="AD" clId="Web-{B3E39DF5-17CE-46EC-BF8A-195F5D287CDC}" dt="2023-01-12T09:29:01.083" v="2" actId="1076"/>
          <ac:picMkLst>
            <pc:docMk/>
            <pc:sldMk cId="3150473493" sldId="289"/>
            <ac:picMk id="3084" creationId="{00000000-0000-0000-0000-000000000000}"/>
          </ac:picMkLst>
        </pc:picChg>
      </pc:sldChg>
    </pc:docChg>
  </pc:docChgLst>
  <pc:docChgLst>
    <pc:chgData name="Nicolas Jalůvka" userId="S::it2110@sspu-opava.cz::1e5b6926-02d2-4725-9b43-dbdae0064a33" providerId="AD" clId="Web-{B9A6B6A0-F0A1-40B1-939C-07F8AB8CC0E4}"/>
    <pc:docChg chg="modSld">
      <pc:chgData name="Nicolas Jalůvka" userId="S::it2110@sspu-opava.cz::1e5b6926-02d2-4725-9b43-dbdae0064a33" providerId="AD" clId="Web-{B9A6B6A0-F0A1-40B1-939C-07F8AB8CC0E4}" dt="2022-01-19T16:56:09.425" v="7" actId="1076"/>
      <pc:docMkLst>
        <pc:docMk/>
      </pc:docMkLst>
      <pc:sldChg chg="modSp">
        <pc:chgData name="Nicolas Jalůvka" userId="S::it2110@sspu-opava.cz::1e5b6926-02d2-4725-9b43-dbdae0064a33" providerId="AD" clId="Web-{B9A6B6A0-F0A1-40B1-939C-07F8AB8CC0E4}" dt="2022-01-19T16:56:09.425" v="7" actId="1076"/>
        <pc:sldMkLst>
          <pc:docMk/>
          <pc:sldMk cId="1008873726" sldId="282"/>
        </pc:sldMkLst>
        <pc:picChg chg="mod">
          <ac:chgData name="Nicolas Jalůvka" userId="S::it2110@sspu-opava.cz::1e5b6926-02d2-4725-9b43-dbdae0064a33" providerId="AD" clId="Web-{B9A6B6A0-F0A1-40B1-939C-07F8AB8CC0E4}" dt="2022-01-19T16:55:58.269" v="2" actId="1076"/>
          <ac:picMkLst>
            <pc:docMk/>
            <pc:sldMk cId="1008873726" sldId="282"/>
            <ac:picMk id="2052" creationId="{00000000-0000-0000-0000-000000000000}"/>
          </ac:picMkLst>
        </pc:picChg>
        <pc:picChg chg="mod">
          <ac:chgData name="Nicolas Jalůvka" userId="S::it2110@sspu-opava.cz::1e5b6926-02d2-4725-9b43-dbdae0064a33" providerId="AD" clId="Web-{B9A6B6A0-F0A1-40B1-939C-07F8AB8CC0E4}" dt="2022-01-19T16:56:09.425" v="7" actId="1076"/>
          <ac:picMkLst>
            <pc:docMk/>
            <pc:sldMk cId="1008873726" sldId="282"/>
            <ac:picMk id="2056"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40F12-9128-4BAC-B707-6E5357703090}" type="datetimeFigureOut">
              <a:rPr lang="cs-CZ" smtClean="0"/>
              <a:t>12.01.2023</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E273B-5751-4440-8C75-B02687DE6817}" type="slidenum">
              <a:rPr lang="cs-CZ" smtClean="0"/>
              <a:t>‹#›</a:t>
            </a:fld>
            <a:endParaRPr lang="cs-CZ"/>
          </a:p>
        </p:txBody>
      </p:sp>
    </p:spTree>
    <p:extLst>
      <p:ext uri="{BB962C8B-B14F-4D97-AF65-F5344CB8AC3E}">
        <p14:creationId xmlns:p14="http://schemas.microsoft.com/office/powerpoint/2010/main" val="203967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nix.cz/cs"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a:t>
            </a:fld>
            <a:endParaRPr lang="cs-CZ"/>
          </a:p>
        </p:txBody>
      </p:sp>
    </p:spTree>
    <p:extLst>
      <p:ext uri="{BB962C8B-B14F-4D97-AF65-F5344CB8AC3E}">
        <p14:creationId xmlns:p14="http://schemas.microsoft.com/office/powerpoint/2010/main" val="62306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World Wide Web </a:t>
            </a:r>
            <a:r>
              <a:rPr lang="cs-CZ" sz="1200" b="0" i="0" u="none" strike="noStrike" kern="1200" baseline="0">
                <a:solidFill>
                  <a:schemeClr val="tx1"/>
                </a:solidFill>
                <a:latin typeface="+mn-lt"/>
                <a:ea typeface="+mn-ea"/>
                <a:cs typeface="+mn-cs"/>
              </a:rPr>
              <a:t>(</a:t>
            </a:r>
            <a:r>
              <a:rPr lang="cs-CZ" sz="1200" b="1" i="0" u="none" strike="noStrike" kern="1200" baseline="0">
                <a:solidFill>
                  <a:schemeClr val="tx1"/>
                </a:solidFill>
                <a:latin typeface="+mn-lt"/>
                <a:ea typeface="+mn-ea"/>
                <a:cs typeface="+mn-cs"/>
              </a:rPr>
              <a:t>WWW</a:t>
            </a:r>
            <a:r>
              <a:rPr lang="cs-CZ" sz="1200" b="0" i="0" u="none" strike="noStrike" kern="1200" baseline="0">
                <a:solidFill>
                  <a:schemeClr val="tx1"/>
                </a:solidFill>
                <a:latin typeface="+mn-lt"/>
                <a:ea typeface="+mn-ea"/>
                <a:cs typeface="+mn-cs"/>
              </a:rPr>
              <a:t>, také pouze zkráceně web), ve volném překladu „</a:t>
            </a:r>
            <a:r>
              <a:rPr lang="cs-CZ" sz="1200" b="0" i="1" u="none" strike="noStrike" kern="1200" baseline="0">
                <a:solidFill>
                  <a:schemeClr val="tx1"/>
                </a:solidFill>
                <a:latin typeface="+mn-lt"/>
                <a:ea typeface="+mn-ea"/>
                <a:cs typeface="+mn-cs"/>
              </a:rPr>
              <a:t>celosv</a:t>
            </a:r>
            <a:r>
              <a:rPr lang="cs-CZ" sz="1200" b="0" i="0" u="none" strike="noStrike" kern="1200" baseline="0">
                <a:solidFill>
                  <a:schemeClr val="tx1"/>
                </a:solidFill>
                <a:latin typeface="+mn-lt"/>
                <a:ea typeface="+mn-ea"/>
                <a:cs typeface="+mn-cs"/>
              </a:rPr>
              <a:t>ě</a:t>
            </a:r>
            <a:r>
              <a:rPr lang="cs-CZ" sz="1200" b="0" i="1" u="none" strike="noStrike" kern="1200" baseline="0">
                <a:solidFill>
                  <a:schemeClr val="tx1"/>
                </a:solidFill>
                <a:latin typeface="+mn-lt"/>
                <a:ea typeface="+mn-ea"/>
                <a:cs typeface="+mn-cs"/>
              </a:rPr>
              <a:t>tová pavu</a:t>
            </a:r>
            <a:r>
              <a:rPr lang="cs-CZ" sz="1200" b="0" i="0" u="none" strike="noStrike" kern="1200" baseline="0">
                <a:solidFill>
                  <a:schemeClr val="tx1"/>
                </a:solidFill>
                <a:latin typeface="+mn-lt"/>
                <a:ea typeface="+mn-ea"/>
                <a:cs typeface="+mn-cs"/>
              </a:rPr>
              <a:t>č</a:t>
            </a:r>
            <a:r>
              <a:rPr lang="cs-CZ" sz="1200" b="0" i="1" u="none" strike="noStrike" kern="1200" baseline="0">
                <a:solidFill>
                  <a:schemeClr val="tx1"/>
                </a:solidFill>
                <a:latin typeface="+mn-lt"/>
                <a:ea typeface="+mn-ea"/>
                <a:cs typeface="+mn-cs"/>
              </a:rPr>
              <a:t>ina</a:t>
            </a:r>
            <a:r>
              <a:rPr lang="cs-CZ" sz="1200" b="0" i="0" u="none" strike="noStrike" kern="1200" baseline="0">
                <a:solidFill>
                  <a:schemeClr val="tx1"/>
                </a:solidFill>
                <a:latin typeface="+mn-lt"/>
                <a:ea typeface="+mn-ea"/>
                <a:cs typeface="+mn-cs"/>
              </a:rPr>
              <a:t>“, je označení pro aplikace internetového protokolu HTTP. Je tím myšlena soustava propojených </a:t>
            </a:r>
            <a:r>
              <a:rPr lang="cs-CZ" sz="1200" b="1" i="0" u="none" strike="noStrike" kern="1200" baseline="0">
                <a:solidFill>
                  <a:schemeClr val="tx1"/>
                </a:solidFill>
                <a:latin typeface="+mn-lt"/>
                <a:ea typeface="+mn-ea"/>
                <a:cs typeface="+mn-cs"/>
              </a:rPr>
              <a:t>hypertextových dokumentů</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Služba se zrodila se v roce </a:t>
            </a:r>
            <a:r>
              <a:rPr lang="cs-CZ" sz="1200" b="1" i="0" u="none" strike="noStrike" kern="1200" baseline="0">
                <a:solidFill>
                  <a:schemeClr val="tx1"/>
                </a:solidFill>
                <a:latin typeface="+mn-lt"/>
                <a:ea typeface="+mn-ea"/>
                <a:cs typeface="+mn-cs"/>
              </a:rPr>
              <a:t>1989 </a:t>
            </a:r>
            <a:r>
              <a:rPr lang="cs-CZ" sz="1200" b="0" i="0" u="none" strike="noStrike" kern="1200" baseline="0">
                <a:solidFill>
                  <a:schemeClr val="tx1"/>
                </a:solidFill>
                <a:latin typeface="+mn-lt"/>
                <a:ea typeface="+mn-ea"/>
                <a:cs typeface="+mn-cs"/>
              </a:rPr>
              <a:t>v evropském vědeckém centru </a:t>
            </a:r>
            <a:r>
              <a:rPr lang="cs-CZ" sz="1200" b="1" i="0" u="none" strike="noStrike" kern="1200" baseline="0">
                <a:solidFill>
                  <a:schemeClr val="tx1"/>
                </a:solidFill>
                <a:latin typeface="+mn-lt"/>
                <a:ea typeface="+mn-ea"/>
                <a:cs typeface="+mn-cs"/>
              </a:rPr>
              <a:t>CERN </a:t>
            </a:r>
            <a:r>
              <a:rPr lang="cs-CZ" sz="1200" b="0" i="0" u="none" strike="noStrike" kern="1200" baseline="0">
                <a:solidFill>
                  <a:schemeClr val="tx1"/>
                </a:solidFill>
                <a:latin typeface="+mn-lt"/>
                <a:ea typeface="+mn-ea"/>
                <a:cs typeface="+mn-cs"/>
              </a:rPr>
              <a:t>v Ženevě díky </a:t>
            </a:r>
            <a:r>
              <a:rPr lang="cs-CZ" sz="1200" b="0" i="1" u="none" strike="noStrike" kern="1200" baseline="0">
                <a:solidFill>
                  <a:schemeClr val="tx1"/>
                </a:solidFill>
                <a:latin typeface="+mn-lt"/>
                <a:ea typeface="+mn-ea"/>
                <a:cs typeface="+mn-cs"/>
              </a:rPr>
              <a:t>Timu Berners-Lee</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Za</a:t>
            </a:r>
            <a:r>
              <a:rPr lang="cs-CZ" sz="1200" b="1" i="0" u="none" strike="noStrike" kern="1200" baseline="0">
                <a:solidFill>
                  <a:schemeClr val="tx1"/>
                </a:solidFill>
                <a:latin typeface="+mn-lt"/>
                <a:ea typeface="+mn-ea"/>
                <a:cs typeface="+mn-cs"/>
              </a:rPr>
              <a:t> hypertext </a:t>
            </a:r>
            <a:r>
              <a:rPr lang="cs-CZ" sz="1200" b="0" i="0" u="none" strike="noStrike" kern="1200" baseline="0">
                <a:solidFill>
                  <a:schemeClr val="tx1"/>
                </a:solidFill>
                <a:latin typeface="+mn-lt"/>
                <a:ea typeface="+mn-ea"/>
                <a:cs typeface="+mn-cs"/>
              </a:rPr>
              <a:t>označujeme takový text, který obsahuje propojení na jiné texty pomocí tzv. hypertextových odkazů. Ve službě WWW jsou realizovány jako tzv. URL odkazy.</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Služba je založena na spolupráci </a:t>
            </a:r>
            <a:r>
              <a:rPr lang="cs-CZ" sz="1200" b="1" i="0" u="none" strike="noStrike" kern="1200" baseline="0">
                <a:solidFill>
                  <a:schemeClr val="tx1"/>
                </a:solidFill>
                <a:latin typeface="+mn-lt"/>
                <a:ea typeface="+mn-ea"/>
                <a:cs typeface="+mn-cs"/>
              </a:rPr>
              <a:t>WWW klientů</a:t>
            </a:r>
            <a:r>
              <a:rPr lang="cs-CZ" sz="1200" b="0" i="0" u="none" strike="noStrike" kern="1200" baseline="0">
                <a:solidFill>
                  <a:schemeClr val="tx1"/>
                </a:solidFill>
                <a:latin typeface="+mn-lt"/>
                <a:ea typeface="+mn-ea"/>
                <a:cs typeface="+mn-cs"/>
              </a:rPr>
              <a:t> (browserů) s </a:t>
            </a:r>
            <a:r>
              <a:rPr lang="cs-CZ" sz="1200" b="1" i="0" u="none" strike="noStrike" kern="1200" baseline="0">
                <a:solidFill>
                  <a:schemeClr val="tx1"/>
                </a:solidFill>
                <a:latin typeface="+mn-lt"/>
                <a:ea typeface="+mn-ea"/>
                <a:cs typeface="+mn-cs"/>
              </a:rPr>
              <a:t>WWW serverem</a:t>
            </a:r>
            <a:r>
              <a:rPr lang="cs-CZ" sz="1200" b="0" i="0" u="none" strike="noStrike" kern="1200" baseline="0">
                <a:solidFill>
                  <a:schemeClr val="tx1"/>
                </a:solidFill>
                <a:latin typeface="+mn-lt"/>
                <a:ea typeface="+mn-ea"/>
                <a:cs typeface="+mn-cs"/>
              </a:rPr>
              <a:t>. Prvním komerčním prohlížečem webových stránek byl na počátku 90. let minulého století </a:t>
            </a:r>
            <a:r>
              <a:rPr lang="cs-CZ" sz="1200" b="0" i="1" u="none" strike="noStrike" kern="1200" baseline="0">
                <a:solidFill>
                  <a:schemeClr val="tx1"/>
                </a:solidFill>
                <a:latin typeface="+mn-lt"/>
                <a:ea typeface="+mn-ea"/>
                <a:cs typeface="+mn-cs"/>
              </a:rPr>
              <a:t>Mosaic</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Při jejich spolupráci fungují následující mechanismy:</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komunikační protokol HTTP, pomocí něhož WWW klient a WWW server komunikují,</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jazyk </a:t>
            </a:r>
            <a:r>
              <a:rPr lang="cs-CZ" sz="1200" b="1" i="0" u="none" strike="noStrike" kern="1200" baseline="0">
                <a:solidFill>
                  <a:schemeClr val="tx1"/>
                </a:solidFill>
                <a:latin typeface="+mn-lt"/>
                <a:ea typeface="+mn-ea"/>
                <a:cs typeface="+mn-cs"/>
              </a:rPr>
              <a:t>HTML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HyperText Markup Language</a:t>
            </a:r>
            <a:r>
              <a:rPr lang="cs-CZ" sz="1200" b="0" i="0" u="none" strike="noStrike" kern="1200" baseline="0">
                <a:solidFill>
                  <a:schemeClr val="tx1"/>
                </a:solidFill>
                <a:latin typeface="+mn-lt"/>
                <a:ea typeface="+mn-ea"/>
                <a:cs typeface="+mn-cs"/>
              </a:rPr>
              <a:t>), definující formát WWW stránek, které server vrací klientovi.</a:t>
            </a:r>
            <a:endParaRPr lang="cs-CZ" sz="1200" b="0" i="0" u="none" strike="noStrike" kern="1200" baseline="0">
              <a:solidFill>
                <a:schemeClr val="tx1"/>
              </a:solidFill>
              <a:effectLst/>
              <a:latin typeface="+mn-lt"/>
              <a:ea typeface="+mn-ea"/>
              <a:cs typeface="+mn-cs"/>
            </a:endParaRP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World Wide Web Consortium </a:t>
            </a:r>
            <a:r>
              <a:rPr lang="cs-CZ" sz="1200" b="0" i="0" u="none" strike="noStrike" kern="1200" baseline="0">
                <a:solidFill>
                  <a:schemeClr val="tx1"/>
                </a:solidFill>
                <a:latin typeface="+mn-lt"/>
                <a:ea typeface="+mn-ea"/>
                <a:cs typeface="+mn-cs"/>
              </a:rPr>
              <a:t>(</a:t>
            </a:r>
            <a:r>
              <a:rPr lang="cs-CZ" sz="1200" b="1" i="0" u="none" strike="noStrike" kern="1200" baseline="0">
                <a:solidFill>
                  <a:schemeClr val="tx1"/>
                </a:solidFill>
                <a:latin typeface="+mn-lt"/>
                <a:ea typeface="+mn-ea"/>
                <a:cs typeface="+mn-cs"/>
              </a:rPr>
              <a:t>W3C</a:t>
            </a:r>
            <a:r>
              <a:rPr lang="cs-CZ" sz="1200" b="0" i="0" u="none" strike="noStrike" kern="1200" baseline="0">
                <a:solidFill>
                  <a:schemeClr val="tx1"/>
                </a:solidFill>
                <a:latin typeface="+mn-lt"/>
                <a:ea typeface="+mn-ea"/>
                <a:cs typeface="+mn-cs"/>
              </a:rPr>
              <a:t>) je mezinárodní konsorcium jehož členové společně s veřejností vyvíjejí webové standardy pro WWW. Konsorciu předsedá Tim Berners-Lee.</a:t>
            </a:r>
            <a:endParaRPr lang="cs-CZ" sz="1800" b="0" i="0" u="none" strike="noStrike" kern="1200" baseline="0">
              <a:solidFill>
                <a:schemeClr val="tx1"/>
              </a:solidFill>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10</a:t>
            </a:fld>
            <a:endParaRPr lang="cs-CZ"/>
          </a:p>
        </p:txBody>
      </p:sp>
    </p:spTree>
    <p:extLst>
      <p:ext uri="{BB962C8B-B14F-4D97-AF65-F5344CB8AC3E}">
        <p14:creationId xmlns:p14="http://schemas.microsoft.com/office/powerpoint/2010/main" val="3823725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Základem služby WWW je komunikace mezi webovým klientem a webovým serverem pomocí protokolu HTTP.</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Klient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browser</a:t>
            </a:r>
            <a:r>
              <a:rPr lang="cs-CZ" sz="1200" b="0" i="0" u="none" strike="noStrike" kern="1200" baseline="0">
                <a:solidFill>
                  <a:schemeClr val="tx1"/>
                </a:solidFill>
                <a:latin typeface="+mn-lt"/>
                <a:ea typeface="+mn-ea"/>
                <a:cs typeface="+mn-cs"/>
              </a:rPr>
              <a:t>, prohlížeč) je program, který komunikuje s uživatelem a na základě jeho pokynů se obrací na jednotlivé</a:t>
            </a:r>
          </a:p>
          <a:p>
            <a:pPr marL="0" indent="0">
              <a:buFont typeface="Arial" panose="020B0604020202020204" pitchFamily="34" charset="0"/>
              <a:buNone/>
            </a:pPr>
            <a:r>
              <a:rPr lang="cs-CZ" sz="1200" b="0" i="0" u="none" strike="noStrike" kern="1200" baseline="0">
                <a:solidFill>
                  <a:schemeClr val="tx1"/>
                </a:solidFill>
                <a:latin typeface="+mn-lt"/>
                <a:ea typeface="+mn-ea"/>
                <a:cs typeface="+mn-cs"/>
              </a:rPr>
              <a:t>servery, získává od nich data a zobrazuje je. Nejběžnější klienti jsou </a:t>
            </a:r>
            <a:r>
              <a:rPr lang="cs-CZ" sz="1200" b="0" i="1" u="none" strike="noStrike" kern="1200" baseline="0">
                <a:solidFill>
                  <a:schemeClr val="tx1"/>
                </a:solidFill>
                <a:latin typeface="+mn-lt"/>
                <a:ea typeface="+mn-ea"/>
                <a:cs typeface="+mn-cs"/>
              </a:rPr>
              <a:t>Mozilla Firefox</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Opera</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Safari</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Google Chrome, Microsoft Edge</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Microsoft Internet Explorer</a:t>
            </a:r>
            <a:r>
              <a:rPr lang="cs-CZ" sz="1200" b="0" i="0" u="none" strike="noStrike" kern="1200" baseline="0">
                <a:solidFill>
                  <a:schemeClr val="tx1"/>
                </a:solidFill>
                <a:latin typeface="+mn-lt"/>
                <a:ea typeface="+mn-ea"/>
                <a:cs typeface="+mn-cs"/>
              </a:rPr>
              <a:t>, ... Existují klienti fungující v textovém režimu – např. </a:t>
            </a:r>
            <a:r>
              <a:rPr lang="cs-CZ" sz="1200" b="0" i="1" u="none" strike="noStrike" kern="1200" baseline="0">
                <a:solidFill>
                  <a:schemeClr val="tx1"/>
                </a:solidFill>
                <a:latin typeface="+mn-lt"/>
                <a:ea typeface="+mn-ea"/>
                <a:cs typeface="+mn-cs"/>
              </a:rPr>
              <a:t>LYNX</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Server </a:t>
            </a:r>
            <a:r>
              <a:rPr lang="cs-CZ" sz="1200" b="0" i="0" u="none" strike="noStrike" kern="1200" baseline="0">
                <a:solidFill>
                  <a:schemeClr val="tx1"/>
                </a:solidFill>
                <a:latin typeface="+mn-lt"/>
                <a:ea typeface="+mn-ea"/>
                <a:cs typeface="+mn-cs"/>
              </a:rPr>
              <a:t>je bezobslužný program, který přijímá a obsluhuje požadavky klientů. Na vlastnostech tohoto programu závisí, co</a:t>
            </a:r>
          </a:p>
          <a:p>
            <a:pPr marL="0" indent="0">
              <a:buFont typeface="Arial" panose="020B0604020202020204" pitchFamily="34" charset="0"/>
              <a:buNone/>
            </a:pPr>
            <a:r>
              <a:rPr lang="cs-CZ" sz="1200" b="0" i="0" u="none" strike="noStrike" kern="1200" baseline="0">
                <a:solidFill>
                  <a:schemeClr val="tx1"/>
                </a:solidFill>
                <a:latin typeface="+mn-lt"/>
                <a:ea typeface="+mn-ea"/>
                <a:cs typeface="+mn-cs"/>
              </a:rPr>
              <a:t>server dovede a jaký má výkon. Nejběžnější WWW servery jsou </a:t>
            </a:r>
            <a:r>
              <a:rPr lang="cs-CZ" sz="1200" b="0" i="1" u="none" strike="noStrike" kern="1200" baseline="0">
                <a:solidFill>
                  <a:schemeClr val="tx1"/>
                </a:solidFill>
                <a:latin typeface="+mn-lt"/>
                <a:ea typeface="+mn-ea"/>
                <a:cs typeface="+mn-cs"/>
              </a:rPr>
              <a:t>Apache, NGINX, Microsoft Internet Information Server</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a:t>
            </a:r>
            <a:r>
              <a:rPr lang="cs-CZ" sz="1200" b="0" i="0" kern="1200" baseline="0">
                <a:solidFill>
                  <a:schemeClr val="tx1"/>
                </a:solidFill>
                <a:effectLst/>
                <a:latin typeface="+mn-lt"/>
                <a:ea typeface="+mn-ea"/>
                <a:cs typeface="+mn-cs"/>
              </a:rPr>
              <a:t> </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Webový server je připojen k počítačové síti a přijímá požadavky v souladu s protokolem HTTP (</a:t>
            </a:r>
            <a:r>
              <a:rPr lang="cs-CZ" sz="1200" b="1" i="0" kern="1200" baseline="0">
                <a:solidFill>
                  <a:schemeClr val="tx1"/>
                </a:solidFill>
                <a:effectLst/>
                <a:latin typeface="+mn-lt"/>
                <a:ea typeface="+mn-ea"/>
                <a:cs typeface="+mn-cs"/>
              </a:rPr>
              <a:t>HTTP Request</a:t>
            </a:r>
            <a:r>
              <a:rPr lang="cs-CZ" sz="1200" b="0" i="0" kern="1200" baseline="0">
                <a:solidFill>
                  <a:schemeClr val="tx1"/>
                </a:solidFill>
                <a:effectLst/>
                <a:latin typeface="+mn-lt"/>
                <a:ea typeface="+mn-ea"/>
                <a:cs typeface="+mn-cs"/>
              </a:rPr>
              <a:t>). Tyto požadavky vyřizuje a počítači, který požadavek vznesl, vrací odpověď.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Odpověď serveru je opět ve tvaru HTTP (</a:t>
            </a:r>
            <a:r>
              <a:rPr lang="cs-CZ" sz="1200" b="1" i="0" kern="1200" baseline="0">
                <a:solidFill>
                  <a:schemeClr val="tx1"/>
                </a:solidFill>
                <a:effectLst/>
                <a:latin typeface="+mn-lt"/>
                <a:ea typeface="+mn-ea"/>
                <a:cs typeface="+mn-cs"/>
              </a:rPr>
              <a:t>HTTP Response</a:t>
            </a:r>
            <a:r>
              <a:rPr lang="cs-CZ" sz="1200" b="0" i="0" kern="1200" baseline="0">
                <a:solidFill>
                  <a:schemeClr val="tx1"/>
                </a:solidFill>
                <a:effectLst/>
                <a:latin typeface="+mn-lt"/>
                <a:ea typeface="+mn-ea"/>
                <a:cs typeface="+mn-cs"/>
              </a:rPr>
              <a:t>), je uvozena hlavičkou obsahující stavový kód, za níž následuje samotný obsah. Obsahem je nejčastěji nějaký HTML dokument včetně mnoha příloh - grafických a multimediálních souborů, souborů CSS, programových souborů (JS) a dalších.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11</a:t>
            </a:fld>
            <a:endParaRPr lang="cs-CZ"/>
          </a:p>
        </p:txBody>
      </p:sp>
    </p:spTree>
    <p:extLst>
      <p:ext uri="{BB962C8B-B14F-4D97-AF65-F5344CB8AC3E}">
        <p14:creationId xmlns:p14="http://schemas.microsoft.com/office/powerpoint/2010/main" val="293272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a:solidFill>
                  <a:schemeClr val="tx1"/>
                </a:solidFill>
                <a:effectLst/>
                <a:latin typeface="+mn-lt"/>
                <a:ea typeface="+mn-ea"/>
                <a:cs typeface="+mn-cs"/>
              </a:rPr>
              <a:t>HTTP</a:t>
            </a:r>
            <a:r>
              <a:rPr lang="cs-CZ" sz="1200" b="0" i="0" kern="1200">
                <a:solidFill>
                  <a:schemeClr val="tx1"/>
                </a:solidFill>
                <a:effectLst/>
                <a:latin typeface="+mn-lt"/>
                <a:ea typeface="+mn-ea"/>
                <a:cs typeface="+mn-cs"/>
              </a:rPr>
              <a:t> (</a:t>
            </a:r>
            <a:r>
              <a:rPr lang="cs-CZ" sz="1200" b="0" i="1" kern="1200">
                <a:solidFill>
                  <a:schemeClr val="tx1"/>
                </a:solidFill>
                <a:effectLst/>
                <a:latin typeface="+mn-lt"/>
                <a:ea typeface="+mn-ea"/>
                <a:cs typeface="+mn-cs"/>
              </a:rPr>
              <a:t>HyperText Transfer Protocol</a:t>
            </a:r>
            <a:r>
              <a:rPr lang="cs-CZ" sz="1200" b="0" i="0" kern="1200">
                <a:solidFill>
                  <a:schemeClr val="tx1"/>
                </a:solidFill>
                <a:effectLst/>
                <a:latin typeface="+mn-lt"/>
                <a:ea typeface="+mn-ea"/>
                <a:cs typeface="+mn-cs"/>
              </a:rPr>
              <a:t>) je jednoduchý aplikační protokol s komunikací charakteru požadavek – odpověď. Žádosti mají formu jednoduchých příkazů a mohou být upřesňovány pomocí různých parametrů, tzv. </a:t>
            </a:r>
            <a:r>
              <a:rPr lang="cs-CZ" sz="1200" b="1" i="0" kern="1200">
                <a:solidFill>
                  <a:schemeClr val="tx1"/>
                </a:solidFill>
                <a:effectLst/>
                <a:latin typeface="+mn-lt"/>
                <a:ea typeface="+mn-ea"/>
                <a:cs typeface="+mn-cs"/>
              </a:rPr>
              <a:t>hlaviček</a:t>
            </a:r>
            <a:r>
              <a:rPr lang="cs-CZ" sz="1200" b="0" i="0" kern="1200">
                <a:solidFill>
                  <a:schemeClr val="tx1"/>
                </a:solidFill>
                <a:effectLst/>
                <a:latin typeface="+mn-lt"/>
                <a:ea typeface="+mn-ea"/>
                <a:cs typeface="+mn-cs"/>
              </a:rPr>
              <a:t>.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Odpovědi mají číselný charakter a nejčastěji obsahují i WWW stránku, kterou klient požadoval.</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Stavový kód odpovědi </a:t>
            </a:r>
            <a:r>
              <a:rPr lang="cs-CZ" sz="1200" b="0" i="0" kern="1200">
                <a:solidFill>
                  <a:schemeClr val="tx1"/>
                </a:solidFill>
                <a:effectLst/>
                <a:latin typeface="+mn-lt"/>
                <a:ea typeface="+mn-ea"/>
                <a:cs typeface="+mn-cs"/>
              </a:rPr>
              <a:t>udává, zda byl požadavek vyřízen v pořádku, či zda došlo k nějakým obtížím. Dva nejčastější stavové kódy jsou 200 (OK) a 404 (Not Found). Kódy jsou trojciferná čísla, dělící se do následujících skupin: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1" i="0" kern="1200">
                <a:solidFill>
                  <a:schemeClr val="tx1"/>
                </a:solidFill>
                <a:effectLst/>
                <a:latin typeface="+mn-lt"/>
                <a:ea typeface="+mn-ea"/>
                <a:cs typeface="+mn-cs"/>
              </a:rPr>
              <a:t>1xx</a:t>
            </a:r>
            <a:r>
              <a:rPr lang="cs-CZ" sz="1200" b="0" i="0" kern="1200">
                <a:solidFill>
                  <a:schemeClr val="tx1"/>
                </a:solidFill>
                <a:effectLst/>
                <a:latin typeface="+mn-lt"/>
                <a:ea typeface="+mn-ea"/>
                <a:cs typeface="+mn-cs"/>
              </a:rPr>
              <a:t> – informační zpráva</a:t>
            </a: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2xx</a:t>
            </a:r>
            <a:r>
              <a:rPr lang="cs-CZ" sz="1200" b="0" i="0" kern="1200">
                <a:solidFill>
                  <a:schemeClr val="tx1"/>
                </a:solidFill>
                <a:effectLst/>
                <a:latin typeface="+mn-lt"/>
                <a:ea typeface="+mn-ea"/>
                <a:cs typeface="+mn-cs"/>
              </a:rPr>
              <a:t> – úspěšné vyřízení požadavku</a:t>
            </a: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3xx</a:t>
            </a:r>
            <a:r>
              <a:rPr lang="cs-CZ" sz="1200" b="0" i="0" kern="1200">
                <a:solidFill>
                  <a:schemeClr val="tx1"/>
                </a:solidFill>
                <a:effectLst/>
                <a:latin typeface="+mn-lt"/>
                <a:ea typeface="+mn-ea"/>
                <a:cs typeface="+mn-cs"/>
              </a:rPr>
              <a:t> – problémy spojené s přesměrováním</a:t>
            </a: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4xx</a:t>
            </a:r>
            <a:r>
              <a:rPr lang="cs-CZ" sz="1200" b="0" i="0" kern="1200">
                <a:solidFill>
                  <a:schemeClr val="tx1"/>
                </a:solidFill>
                <a:effectLst/>
                <a:latin typeface="+mn-lt"/>
                <a:ea typeface="+mn-ea"/>
                <a:cs typeface="+mn-cs"/>
              </a:rPr>
              <a:t> – chyby související s vyřízením požadavku (stránka není dostupná, apod.)</a:t>
            </a: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5xx</a:t>
            </a:r>
            <a:r>
              <a:rPr lang="cs-CZ" sz="1200" b="0" i="0" kern="1200">
                <a:solidFill>
                  <a:schemeClr val="tx1"/>
                </a:solidFill>
                <a:effectLst/>
                <a:latin typeface="+mn-lt"/>
                <a:ea typeface="+mn-ea"/>
                <a:cs typeface="+mn-cs"/>
              </a:rPr>
              <a:t> – interní chyby serveru</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HTTP je původně </a:t>
            </a:r>
            <a:r>
              <a:rPr lang="cs-CZ" sz="1200" b="1" i="0" kern="1200">
                <a:solidFill>
                  <a:schemeClr val="tx1"/>
                </a:solidFill>
                <a:effectLst/>
                <a:latin typeface="+mn-lt"/>
                <a:ea typeface="+mn-ea"/>
                <a:cs typeface="+mn-cs"/>
              </a:rPr>
              <a:t>bezestavový protokol</a:t>
            </a:r>
            <a:r>
              <a:rPr lang="cs-CZ" sz="1200" b="0" i="0" kern="1200">
                <a:solidFill>
                  <a:schemeClr val="tx1"/>
                </a:solidFill>
                <a:effectLst/>
                <a:latin typeface="+mn-lt"/>
                <a:ea typeface="+mn-ea"/>
                <a:cs typeface="+mn-cs"/>
              </a:rPr>
              <a:t>, neboť každý požadavek server vyřizuje bez ohledu na předchozí požadavky – tj.</a:t>
            </a:r>
            <a:r>
              <a:rPr lang="cs-CZ" sz="1200" b="0" i="0" kern="1200" baseline="0">
                <a:solidFill>
                  <a:schemeClr val="tx1"/>
                </a:solidFill>
                <a:effectLst/>
                <a:latin typeface="+mn-lt"/>
                <a:ea typeface="+mn-ea"/>
                <a:cs typeface="+mn-cs"/>
              </a:rPr>
              <a:t> </a:t>
            </a:r>
            <a:r>
              <a:rPr lang="cs-CZ" sz="1200" b="0" i="0" kern="1200">
                <a:solidFill>
                  <a:schemeClr val="tx1"/>
                </a:solidFill>
                <a:effectLst/>
                <a:latin typeface="+mn-lt"/>
                <a:ea typeface="+mn-ea"/>
                <a:cs typeface="+mn-cs"/>
              </a:rPr>
              <a:t>nepamatuje si žádný údaj zaslaný předešlou stránkou.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Samotný protokol HTTP neumožňuje šifrování ani zabezpečení integrity dat</a:t>
            </a:r>
            <a:r>
              <a:rPr lang="en-US" sz="1200" b="0" i="0" kern="1200">
                <a:solidFill>
                  <a:schemeClr val="tx1"/>
                </a:solidFill>
                <a:effectLst/>
                <a:latin typeface="+mn-lt"/>
                <a:ea typeface="+mn-ea"/>
                <a:cs typeface="+mn-cs"/>
              </a:rPr>
              <a:t>;</a:t>
            </a:r>
            <a:r>
              <a:rPr lang="en-US" sz="1200" b="0" i="0" kern="1200" baseline="0">
                <a:solidFill>
                  <a:schemeClr val="tx1"/>
                </a:solidFill>
                <a:effectLst/>
                <a:latin typeface="+mn-lt"/>
                <a:ea typeface="+mn-ea"/>
                <a:cs typeface="+mn-cs"/>
              </a:rPr>
              <a:t> </a:t>
            </a:r>
            <a:r>
              <a:rPr lang="cs-CZ" sz="1200" b="0" i="0" kern="1200" baseline="0">
                <a:solidFill>
                  <a:schemeClr val="tx1"/>
                </a:solidFill>
                <a:effectLst/>
                <a:latin typeface="+mn-lt"/>
                <a:ea typeface="+mn-ea"/>
                <a:cs typeface="+mn-cs"/>
              </a:rPr>
              <a:t>to nabízí bezpečnější varianta </a:t>
            </a:r>
            <a:r>
              <a:rPr lang="cs-CZ" sz="1200" b="0" i="0" kern="1200">
                <a:solidFill>
                  <a:schemeClr val="tx1"/>
                </a:solidFill>
                <a:effectLst/>
                <a:latin typeface="+mn-lt"/>
                <a:ea typeface="+mn-ea"/>
                <a:cs typeface="+mn-cs"/>
              </a:rPr>
              <a:t>označováná jako HTTPS.</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V současné době je používán i pro přenos dalších informací. Pomocí rozšíření </a:t>
            </a:r>
            <a:r>
              <a:rPr lang="cs-CZ" sz="1200" b="1" i="0" kern="1200">
                <a:solidFill>
                  <a:schemeClr val="tx1"/>
                </a:solidFill>
                <a:effectLst/>
                <a:latin typeface="+mn-lt"/>
                <a:ea typeface="+mn-ea"/>
                <a:cs typeface="+mn-cs"/>
              </a:rPr>
              <a:t>MIME</a:t>
            </a:r>
            <a:r>
              <a:rPr lang="cs-CZ" sz="1200" b="0" i="0" kern="1200">
                <a:solidFill>
                  <a:schemeClr val="tx1"/>
                </a:solidFill>
                <a:effectLst/>
                <a:latin typeface="+mn-lt"/>
                <a:ea typeface="+mn-ea"/>
                <a:cs typeface="+mn-cs"/>
              </a:rPr>
              <a:t> umí přenášet jakýkoli soubor (podobně jako e-mail), používá se společně s formátem XML pro tzv. webové služby (spouštění vzdálených aplikací) a pomocí aplikačních bran zpřístupňuje i další protokoly, jako je např. FTP nebo SMTP.</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12</a:t>
            </a:fld>
            <a:endParaRPr lang="cs-CZ"/>
          </a:p>
        </p:txBody>
      </p:sp>
    </p:spTree>
    <p:extLst>
      <p:ext uri="{BB962C8B-B14F-4D97-AF65-F5344CB8AC3E}">
        <p14:creationId xmlns:p14="http://schemas.microsoft.com/office/powerpoint/2010/main" val="36104172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en-US" sz="1200" b="0" i="0" kern="1200">
                <a:solidFill>
                  <a:schemeClr val="tx1"/>
                </a:solidFill>
                <a:effectLst/>
                <a:latin typeface="+mn-lt"/>
                <a:ea typeface="+mn-ea"/>
                <a:cs typeface="+mn-cs"/>
              </a:rPr>
              <a:t>Protokol </a:t>
            </a:r>
            <a:r>
              <a:rPr lang="cs-CZ" sz="1200" b="0" i="0" kern="1200">
                <a:solidFill>
                  <a:schemeClr val="tx1"/>
                </a:solidFill>
                <a:effectLst/>
                <a:latin typeface="+mn-lt"/>
                <a:ea typeface="+mn-ea"/>
                <a:cs typeface="+mn-cs"/>
              </a:rPr>
              <a:t>HTTP definuje několik </a:t>
            </a:r>
            <a:r>
              <a:rPr lang="cs-CZ" sz="1200" b="1" i="0" kern="1200">
                <a:solidFill>
                  <a:schemeClr val="tx1"/>
                </a:solidFill>
                <a:effectLst/>
                <a:latin typeface="+mn-lt"/>
                <a:ea typeface="+mn-ea"/>
                <a:cs typeface="+mn-cs"/>
              </a:rPr>
              <a:t>metod</a:t>
            </a:r>
            <a:r>
              <a:rPr lang="cs-CZ" sz="1200" b="0" i="0" kern="1200">
                <a:solidFill>
                  <a:schemeClr val="tx1"/>
                </a:solidFill>
                <a:effectLst/>
                <a:latin typeface="+mn-lt"/>
                <a:ea typeface="+mn-ea"/>
                <a:cs typeface="+mn-cs"/>
              </a:rPr>
              <a:t>, které se mají provést nad uvedeným objektem (dokumentem).</a:t>
            </a:r>
            <a:r>
              <a:rPr lang="en-US" sz="1200" b="0" i="0" kern="1200" baseline="0">
                <a:solidFill>
                  <a:schemeClr val="tx1"/>
                </a:solidFill>
                <a:effectLst/>
                <a:latin typeface="+mn-lt"/>
                <a:ea typeface="+mn-ea"/>
                <a:cs typeface="+mn-cs"/>
              </a:rPr>
              <a:t> </a:t>
            </a:r>
            <a:r>
              <a:rPr lang="cs-CZ" sz="1200" b="0" i="0" kern="1200">
                <a:solidFill>
                  <a:schemeClr val="tx1"/>
                </a:solidFill>
                <a:effectLst/>
                <a:latin typeface="+mn-lt"/>
                <a:ea typeface="+mn-ea"/>
                <a:cs typeface="+mn-cs"/>
              </a:rPr>
              <a:t>Metoda se uvádí velkými písmeny</a:t>
            </a:r>
            <a:r>
              <a:rPr lang="en-US" sz="1200" b="0" i="0" kern="1200">
                <a:solidFill>
                  <a:schemeClr val="tx1"/>
                </a:solidFill>
                <a:effectLst/>
                <a:latin typeface="+mn-lt"/>
                <a:ea typeface="+mn-ea"/>
                <a:cs typeface="+mn-cs"/>
              </a:rPr>
              <a:t> a </a:t>
            </a:r>
            <a:r>
              <a:rPr lang="cs-CZ" sz="1200" b="0" i="0" kern="1200">
                <a:solidFill>
                  <a:schemeClr val="tx1"/>
                </a:solidFill>
                <a:effectLst/>
                <a:latin typeface="+mn-lt"/>
                <a:ea typeface="+mn-ea"/>
                <a:cs typeface="+mn-cs"/>
              </a:rPr>
              <a:t>určuje druh služby, kterou klient od serveru požaduje. </a:t>
            </a:r>
            <a:endParaRPr lang="en-US" sz="1200" b="0" i="0" kern="1200">
              <a:solidFill>
                <a:schemeClr val="tx1"/>
              </a:solidFill>
              <a:effectLst/>
              <a:latin typeface="+mn-lt"/>
              <a:ea typeface="+mn-ea"/>
              <a:cs typeface="+mn-cs"/>
            </a:endParaRPr>
          </a:p>
          <a:p>
            <a:pPr marL="171450" indent="-171450">
              <a:buFont typeface="Arial" panose="020B0604020202020204" pitchFamily="34" charset="0"/>
              <a:buChar char="•"/>
            </a:pPr>
            <a:r>
              <a:rPr lang="cs-CZ" sz="1200" b="0" i="0" kern="1200">
                <a:solidFill>
                  <a:schemeClr val="tx1"/>
                </a:solidFill>
                <a:effectLst/>
                <a:latin typeface="+mn-lt"/>
                <a:ea typeface="+mn-ea"/>
                <a:cs typeface="+mn-cs"/>
              </a:rPr>
              <a:t>Server nemusí </a:t>
            </a:r>
            <a:r>
              <a:rPr lang="en-US" sz="1200" b="0" i="0" kern="1200">
                <a:solidFill>
                  <a:schemeClr val="tx1"/>
                </a:solidFill>
                <a:effectLst/>
                <a:latin typeface="+mn-lt"/>
                <a:ea typeface="+mn-ea"/>
                <a:cs typeface="+mn-cs"/>
              </a:rPr>
              <a:t>podporovat</a:t>
            </a:r>
            <a:r>
              <a:rPr lang="cs-CZ" sz="1200" b="0" i="0" kern="1200">
                <a:solidFill>
                  <a:schemeClr val="tx1"/>
                </a:solidFill>
                <a:effectLst/>
                <a:latin typeface="+mn-lt"/>
                <a:ea typeface="+mn-ea"/>
                <a:cs typeface="+mn-cs"/>
              </a:rPr>
              <a:t> všechny</a:t>
            </a:r>
            <a:r>
              <a:rPr lang="en-US" sz="1200" b="0" i="0" kern="1200">
                <a:solidFill>
                  <a:schemeClr val="tx1"/>
                </a:solidFill>
                <a:effectLst/>
                <a:latin typeface="+mn-lt"/>
                <a:ea typeface="+mn-ea"/>
                <a:cs typeface="+mn-cs"/>
              </a:rPr>
              <a:t> </a:t>
            </a:r>
            <a:r>
              <a:rPr lang="cs-CZ" sz="1200" b="0" i="0" kern="1200">
                <a:solidFill>
                  <a:schemeClr val="tx1"/>
                </a:solidFill>
                <a:effectLst/>
                <a:latin typeface="+mn-lt"/>
                <a:ea typeface="+mn-ea"/>
                <a:cs typeface="+mn-cs"/>
              </a:rPr>
              <a:t>metod</a:t>
            </a:r>
            <a:r>
              <a:rPr lang="en-US" sz="1200" b="0" i="0" kern="1200">
                <a:solidFill>
                  <a:schemeClr val="tx1"/>
                </a:solidFill>
                <a:effectLst/>
                <a:latin typeface="+mn-lt"/>
                <a:ea typeface="+mn-ea"/>
                <a:cs typeface="+mn-cs"/>
              </a:rPr>
              <a:t>y;</a:t>
            </a:r>
            <a:r>
              <a:rPr lang="cs-CZ" sz="1200" b="0" i="0" kern="1200">
                <a:solidFill>
                  <a:schemeClr val="tx1"/>
                </a:solidFill>
                <a:effectLst/>
                <a:latin typeface="+mn-lt"/>
                <a:ea typeface="+mn-ea"/>
                <a:cs typeface="+mn-cs"/>
              </a:rPr>
              <a:t> </a:t>
            </a:r>
            <a:r>
              <a:rPr lang="en-US" sz="1200" b="0" i="0" kern="1200">
                <a:solidFill>
                  <a:schemeClr val="tx1"/>
                </a:solidFill>
                <a:effectLst/>
                <a:latin typeface="+mn-lt"/>
                <a:ea typeface="+mn-ea"/>
                <a:cs typeface="+mn-cs"/>
              </a:rPr>
              <a:t>minim</a:t>
            </a:r>
            <a:r>
              <a:rPr lang="cs-CZ" sz="1200" b="0" i="0" kern="1200">
                <a:solidFill>
                  <a:schemeClr val="tx1"/>
                </a:solidFill>
                <a:effectLst/>
                <a:latin typeface="+mn-lt"/>
                <a:ea typeface="+mn-ea"/>
                <a:cs typeface="+mn-cs"/>
              </a:rPr>
              <a:t>álně</a:t>
            </a:r>
            <a:r>
              <a:rPr lang="cs-CZ" sz="1200" b="0" i="0" kern="1200" baseline="0">
                <a:solidFill>
                  <a:schemeClr val="tx1"/>
                </a:solidFill>
                <a:effectLst/>
                <a:latin typeface="+mn-lt"/>
                <a:ea typeface="+mn-ea"/>
                <a:cs typeface="+mn-cs"/>
              </a:rPr>
              <a:t> by měla být zajištěna podpora</a:t>
            </a:r>
            <a:r>
              <a:rPr lang="cs-CZ" sz="1200" b="0" i="0" kern="1200">
                <a:solidFill>
                  <a:schemeClr val="tx1"/>
                </a:solidFill>
                <a:effectLst/>
                <a:latin typeface="+mn-lt"/>
                <a:ea typeface="+mn-ea"/>
                <a:cs typeface="+mn-cs"/>
              </a:rPr>
              <a:t> metod GET, POST a HEAD. Při dotazu nepodporovanou metodou server vrací chybové hlášení.</a:t>
            </a:r>
          </a:p>
          <a:p>
            <a:pPr marL="0" indent="0">
              <a:buFont typeface="Arial" panose="020B0604020202020204" pitchFamily="34" charset="0"/>
              <a:buNone/>
            </a:pPr>
            <a:r>
              <a:rPr lang="cs-CZ" sz="1200" b="0" i="0" kern="1200">
                <a:solidFill>
                  <a:schemeClr val="tx1"/>
                </a:solidFill>
                <a:effectLst/>
                <a:latin typeface="+mn-lt"/>
                <a:ea typeface="+mn-ea"/>
                <a:cs typeface="+mn-cs"/>
              </a:rPr>
              <a:t>K</a:t>
            </a:r>
            <a:r>
              <a:rPr lang="cs-CZ" sz="1200" b="0" i="0" kern="1200" baseline="0">
                <a:solidFill>
                  <a:schemeClr val="tx1"/>
                </a:solidFill>
                <a:effectLst/>
                <a:latin typeface="+mn-lt"/>
                <a:ea typeface="+mn-ea"/>
                <a:cs typeface="+mn-cs"/>
              </a:rPr>
              <a:t> nejčastěji používaným metodám patří:</a:t>
            </a:r>
            <a:endParaRPr lang="cs-CZ" sz="1200" b="0" i="0" kern="1200">
              <a:solidFill>
                <a:schemeClr val="tx1"/>
              </a:solidFill>
              <a:effectLst/>
              <a:latin typeface="+mn-lt"/>
              <a:ea typeface="+mn-ea"/>
              <a:cs typeface="+mn-cs"/>
            </a:endParaRP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GET</a:t>
            </a:r>
            <a:r>
              <a:rPr lang="cs-CZ" sz="1200" b="0" i="0" kern="1200">
                <a:solidFill>
                  <a:schemeClr val="tx1"/>
                </a:solidFill>
                <a:effectLst/>
                <a:latin typeface="+mn-lt"/>
                <a:ea typeface="+mn-ea"/>
                <a:cs typeface="+mn-cs"/>
              </a:rPr>
              <a:t>. Metoda představuje požadavek na poslání dokumentu určeného pomocí URL. Typicky se metoda GET používá v situacích, kdy nedochází ke změně dat na serveru. </a:t>
            </a: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HEAD</a:t>
            </a:r>
            <a:r>
              <a:rPr lang="cs-CZ" sz="1200" b="0" i="0" kern="1200">
                <a:solidFill>
                  <a:schemeClr val="tx1"/>
                </a:solidFill>
                <a:effectLst/>
                <a:latin typeface="+mn-lt"/>
                <a:ea typeface="+mn-ea"/>
                <a:cs typeface="+mn-cs"/>
              </a:rPr>
              <a:t>. Metoda je identická s metodou GET, server však nemusí posílat tělo odpovědi. Metodu je možné použít k získání doplňkových informací o dokumentu, často se používá k testování hypertextových linek, jejich dostupnosti a poslední modifikace. Klient může získané hlavičky analyzovat a případně požádat o data novým dotazem GET (např. test zda dokument není příliš dlouhý).</a:t>
            </a: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POST</a:t>
            </a:r>
            <a:r>
              <a:rPr lang="cs-CZ" sz="1200" b="0" i="0" kern="1200">
                <a:solidFill>
                  <a:schemeClr val="tx1"/>
                </a:solidFill>
                <a:effectLst/>
                <a:latin typeface="+mn-lt"/>
                <a:ea typeface="+mn-ea"/>
                <a:cs typeface="+mn-cs"/>
              </a:rPr>
              <a:t>. Metoda se používá v případě, kdy má cílový server přijmout data z požadavku. Výsledkem POST metody může být poslání mailu, předání dat do procesu, který data zpracuje, rozšíření databáze. Posílaná data nejsou nijak omezená a je možné v hlavičkách tělo zprávy popsat.</a:t>
            </a: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PUT</a:t>
            </a:r>
            <a:r>
              <a:rPr lang="cs-CZ" sz="1200" b="0" i="0" kern="1200">
                <a:solidFill>
                  <a:schemeClr val="tx1"/>
                </a:solidFill>
                <a:effectLst/>
                <a:latin typeface="+mn-lt"/>
                <a:ea typeface="+mn-ea"/>
                <a:cs typeface="+mn-cs"/>
              </a:rPr>
              <a:t>. Metoda představuje požadavek na uložení posílaných dat pod specifikovaným URL na server.</a:t>
            </a:r>
            <a:r>
              <a:rPr lang="cs-CZ" sz="1200" b="0" i="0" kern="1200" baseline="0">
                <a:solidFill>
                  <a:schemeClr val="tx1"/>
                </a:solidFill>
                <a:effectLst/>
                <a:latin typeface="+mn-lt"/>
                <a:ea typeface="+mn-ea"/>
                <a:cs typeface="+mn-cs"/>
              </a:rPr>
              <a:t> Zpravidla se využívá k aktualizaci záznamů v databázi</a:t>
            </a:r>
            <a:r>
              <a:rPr lang="cs-CZ" sz="1200" b="0" i="0" kern="1200">
                <a:solidFill>
                  <a:schemeClr val="tx1"/>
                </a:solidFill>
                <a:effectLst/>
                <a:latin typeface="+mn-lt"/>
                <a:ea typeface="+mn-ea"/>
                <a:cs typeface="+mn-cs"/>
              </a:rPr>
              <a:t>. Alternativou k metodě PUT bývá metoda </a:t>
            </a:r>
            <a:r>
              <a:rPr lang="cs-CZ" sz="1200" b="1" i="0" kern="1200">
                <a:solidFill>
                  <a:schemeClr val="tx1"/>
                </a:solidFill>
                <a:effectLst/>
                <a:latin typeface="+mn-lt"/>
                <a:ea typeface="+mn-ea"/>
                <a:cs typeface="+mn-cs"/>
              </a:rPr>
              <a:t>PATCH</a:t>
            </a:r>
            <a:r>
              <a:rPr lang="cs-CZ" sz="1200" b="0" i="0" kern="1200">
                <a:solidFill>
                  <a:schemeClr val="tx1"/>
                </a:solidFill>
                <a:effectLst/>
                <a:latin typeface="+mn-lt"/>
                <a:ea typeface="+mn-ea"/>
                <a:cs typeface="+mn-cs"/>
              </a:rPr>
              <a:t>.</a:t>
            </a:r>
          </a:p>
          <a:p>
            <a:pPr marL="628650" lvl="1" indent="-171450">
              <a:buFont typeface="Arial" panose="020B0604020202020204" pitchFamily="34" charset="0"/>
              <a:buChar char="•"/>
            </a:pPr>
            <a:r>
              <a:rPr lang="cs-CZ" sz="1200" b="1" i="0" kern="1200">
                <a:solidFill>
                  <a:schemeClr val="tx1"/>
                </a:solidFill>
                <a:effectLst/>
                <a:latin typeface="+mn-lt"/>
                <a:ea typeface="+mn-ea"/>
                <a:cs typeface="+mn-cs"/>
              </a:rPr>
              <a:t>DELETE</a:t>
            </a:r>
            <a:r>
              <a:rPr lang="cs-CZ" sz="1200" b="0" i="0" kern="1200">
                <a:solidFill>
                  <a:schemeClr val="tx1"/>
                </a:solidFill>
                <a:effectLst/>
                <a:latin typeface="+mn-lt"/>
                <a:ea typeface="+mn-ea"/>
                <a:cs typeface="+mn-cs"/>
              </a:rPr>
              <a:t>. Požadavek na zrušení dokumentu (nebo záznamu v databázi) na serveru. Rušený dokument je specifikován v URL.</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13</a:t>
            </a:fld>
            <a:endParaRPr lang="cs-CZ"/>
          </a:p>
        </p:txBody>
      </p:sp>
    </p:spTree>
    <p:extLst>
      <p:ext uri="{BB962C8B-B14F-4D97-AF65-F5344CB8AC3E}">
        <p14:creationId xmlns:p14="http://schemas.microsoft.com/office/powerpoint/2010/main" val="25939204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HTTPS (</a:t>
            </a:r>
            <a:r>
              <a:rPr lang="cs-CZ" sz="1200" b="0" i="1" u="none" strike="noStrike" kern="1200" baseline="0">
                <a:solidFill>
                  <a:schemeClr val="tx1"/>
                </a:solidFill>
                <a:latin typeface="+mn-lt"/>
                <a:ea typeface="+mn-ea"/>
                <a:cs typeface="+mn-cs"/>
              </a:rPr>
              <a:t>Hypertext Transfer Protocol Secure </a:t>
            </a:r>
            <a:r>
              <a:rPr lang="cs-CZ" sz="1200" b="0" i="0" u="none" strike="noStrike" kern="1200" baseline="0">
                <a:solidFill>
                  <a:schemeClr val="tx1"/>
                </a:solidFill>
                <a:latin typeface="+mn-lt"/>
                <a:ea typeface="+mn-ea"/>
                <a:cs typeface="+mn-cs"/>
              </a:rPr>
              <a:t>= HTTP se zabezpečením) je nadstavba protokolu HTTP, která poskytuje zvýšenou bezpečnost před odposloucháváním či podvržením dat. Standardní port na straně serveru je </a:t>
            </a:r>
            <a:r>
              <a:rPr lang="cs-CZ" sz="1200" b="1" i="0" u="none" strike="noStrike" kern="1200" baseline="0">
                <a:solidFill>
                  <a:schemeClr val="tx1"/>
                </a:solidFill>
                <a:latin typeface="+mn-lt"/>
                <a:ea typeface="+mn-ea"/>
                <a:cs typeface="+mn-cs"/>
              </a:rPr>
              <a:t>443 TCP</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HTTPS není speciální protokol, protože data jsou přenášena pomocí klasického HTTP: nejsou však přenášena v běžném textu, ale šifrována pomocí </a:t>
            </a:r>
            <a:r>
              <a:rPr lang="cs-CZ" sz="1200" b="1" i="0" u="none" strike="noStrike" kern="1200" baseline="0">
                <a:solidFill>
                  <a:schemeClr val="tx1"/>
                </a:solidFill>
                <a:latin typeface="+mn-lt"/>
                <a:ea typeface="+mn-ea"/>
                <a:cs typeface="+mn-cs"/>
              </a:rPr>
              <a:t>SSL </a:t>
            </a:r>
            <a:r>
              <a:rPr lang="cs-CZ" sz="1200" b="0" i="0" u="none" strike="noStrike" kern="1200" baseline="0">
                <a:solidFill>
                  <a:schemeClr val="tx1"/>
                </a:solidFill>
                <a:latin typeface="+mn-lt"/>
                <a:ea typeface="+mn-ea"/>
                <a:cs typeface="+mn-cs"/>
              </a:rPr>
              <a:t>nebo </a:t>
            </a:r>
            <a:r>
              <a:rPr lang="cs-CZ" sz="1200" b="1" i="0" u="none" strike="noStrike" kern="1200" baseline="0">
                <a:solidFill>
                  <a:schemeClr val="tx1"/>
                </a:solidFill>
                <a:latin typeface="+mn-lt"/>
                <a:ea typeface="+mn-ea"/>
                <a:cs typeface="+mn-cs"/>
              </a:rPr>
              <a:t>TLS </a:t>
            </a:r>
            <a:r>
              <a:rPr lang="cs-CZ" sz="1200" b="0" i="0" u="none" strike="noStrike" kern="1200" baseline="0">
                <a:solidFill>
                  <a:schemeClr val="tx1"/>
                </a:solidFill>
                <a:latin typeface="+mn-lt"/>
                <a:ea typeface="+mn-ea"/>
                <a:cs typeface="+mn-cs"/>
              </a:rPr>
              <a:t>(speciální vrstva vložená mezi vrstvu transportní a aplikační), což zaručuje ochranu proti útokům.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 komunikaci pomocí HTTPS musí nejdříve server vlastnit </a:t>
            </a:r>
            <a:r>
              <a:rPr lang="cs-CZ" sz="1200" b="1" i="0" u="none" strike="noStrike" kern="1200" baseline="0">
                <a:solidFill>
                  <a:schemeClr val="tx1"/>
                </a:solidFill>
                <a:latin typeface="+mn-lt"/>
                <a:ea typeface="+mn-ea"/>
                <a:cs typeface="+mn-cs"/>
              </a:rPr>
              <a:t>certifikát</a:t>
            </a:r>
            <a:r>
              <a:rPr lang="cs-CZ" sz="1200" b="0" i="0" u="none" strike="noStrike" kern="1200" baseline="0">
                <a:solidFill>
                  <a:schemeClr val="tx1"/>
                </a:solidFill>
                <a:latin typeface="+mn-lt"/>
                <a:ea typeface="+mn-ea"/>
                <a:cs typeface="+mn-cs"/>
              </a:rPr>
              <a:t>. Certifikát musí být podepsán tzv. </a:t>
            </a:r>
            <a:r>
              <a:rPr lang="cs-CZ" sz="1200" b="1" i="0" u="none" strike="noStrike" kern="1200" baseline="0">
                <a:solidFill>
                  <a:schemeClr val="tx1"/>
                </a:solidFill>
                <a:latin typeface="+mn-lt"/>
                <a:ea typeface="+mn-ea"/>
                <a:cs typeface="+mn-cs"/>
              </a:rPr>
              <a:t>certifikační autoritou</a:t>
            </a:r>
            <a:r>
              <a:rPr lang="cs-CZ" sz="1200" b="0" i="0" u="none" strike="noStrike" kern="1200" baseline="0">
                <a:solidFill>
                  <a:schemeClr val="tx1"/>
                </a:solidFill>
                <a:latin typeface="+mn-lt"/>
                <a:ea typeface="+mn-ea"/>
                <a:cs typeface="+mn-cs"/>
              </a:rPr>
              <a:t>, která zaručí, že vlastník certifikátu se nevydává za nikoho jiného. Webové prohlížeče jsou většinou vybaveny podpisovými certifikáty největších podpisových autorit.</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K </a:t>
            </a:r>
            <a:r>
              <a:rPr lang="cs-CZ" sz="1200" b="1" i="0" kern="1200">
                <a:solidFill>
                  <a:schemeClr val="tx1"/>
                </a:solidFill>
                <a:effectLst/>
                <a:latin typeface="+mn-lt"/>
                <a:ea typeface="+mn-ea"/>
                <a:cs typeface="+mn-cs"/>
              </a:rPr>
              <a:t>výhodám HTTPS </a:t>
            </a:r>
            <a:r>
              <a:rPr lang="cs-CZ" sz="1200" b="0" i="0" kern="1200">
                <a:solidFill>
                  <a:schemeClr val="tx1"/>
                </a:solidFill>
                <a:effectLst/>
                <a:latin typeface="+mn-lt"/>
                <a:ea typeface="+mn-ea"/>
                <a:cs typeface="+mn-cs"/>
              </a:rPr>
              <a:t>patří možnost ověření identity, důvěrnost přenášených dat a integrita obsahu</a:t>
            </a:r>
            <a:r>
              <a:rPr lang="en-US" sz="1200" b="0" i="0" kern="1200">
                <a:solidFill>
                  <a:schemeClr val="tx1"/>
                </a:solidFill>
                <a:effectLst/>
                <a:latin typeface="+mn-lt"/>
                <a:ea typeface="+mn-ea"/>
                <a:cs typeface="+mn-cs"/>
              </a:rPr>
              <a:t>; cenou </a:t>
            </a:r>
            <a:r>
              <a:rPr lang="cs-CZ" sz="1200" b="0" i="0" kern="1200">
                <a:solidFill>
                  <a:schemeClr val="tx1"/>
                </a:solidFill>
                <a:effectLst/>
                <a:latin typeface="+mn-lt"/>
                <a:ea typeface="+mn-ea"/>
                <a:cs typeface="+mn-cs"/>
              </a:rPr>
              <a:t>za</a:t>
            </a:r>
            <a:r>
              <a:rPr lang="cs-CZ" sz="1200" b="0" i="0" kern="1200" baseline="0">
                <a:solidFill>
                  <a:schemeClr val="tx1"/>
                </a:solidFill>
                <a:effectLst/>
                <a:latin typeface="+mn-lt"/>
                <a:ea typeface="+mn-ea"/>
                <a:cs typeface="+mn-cs"/>
              </a:rPr>
              <a:t> to je mírně složitější konfigurace webového serveru a potřeba udržování certifikátu. </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Od ledna 2017 začal prohlížeč Chrome označovat webové stránky, které přijímají od uživatele citlivé informace bez použití HTTPS protokolu. Stránky s HTTPS jsou rovněž zvýhodňovány vyhledávačem Google.</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14</a:t>
            </a:fld>
            <a:endParaRPr lang="cs-CZ"/>
          </a:p>
        </p:txBody>
      </p:sp>
    </p:spTree>
    <p:extLst>
      <p:ext uri="{BB962C8B-B14F-4D97-AF65-F5344CB8AC3E}">
        <p14:creationId xmlns:p14="http://schemas.microsoft.com/office/powerpoint/2010/main" val="296419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a:solidFill>
                  <a:schemeClr val="tx1"/>
                </a:solidFill>
                <a:effectLst/>
                <a:latin typeface="+mn-lt"/>
                <a:ea typeface="+mn-ea"/>
                <a:cs typeface="+mn-cs"/>
              </a:rPr>
              <a:t>Nejstarší verze protokolu HTTP byla zpětně označena číslem verze </a:t>
            </a:r>
            <a:r>
              <a:rPr lang="cs-CZ" sz="1200" b="1" i="0" kern="1200">
                <a:solidFill>
                  <a:schemeClr val="tx1"/>
                </a:solidFill>
                <a:effectLst/>
                <a:latin typeface="+mn-lt"/>
                <a:ea typeface="+mn-ea"/>
                <a:cs typeface="+mn-cs"/>
              </a:rPr>
              <a:t>0.9</a:t>
            </a:r>
            <a:r>
              <a:rPr lang="cs-CZ" sz="1200" b="0" i="0" kern="1200">
                <a:solidFill>
                  <a:schemeClr val="tx1"/>
                </a:solidFill>
                <a:effectLst/>
                <a:latin typeface="+mn-lt"/>
                <a:ea typeface="+mn-ea"/>
                <a:cs typeface="+mn-cs"/>
              </a:rPr>
              <a:t> a její popis z roku 1991 lze nalézt na webu w3.org.</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V současnosti se nejčastěji setkáme s verzí </a:t>
            </a:r>
            <a:r>
              <a:rPr lang="cs-CZ" sz="1200" b="1" i="0" kern="1200">
                <a:solidFill>
                  <a:schemeClr val="tx1"/>
                </a:solidFill>
                <a:effectLst/>
                <a:latin typeface="+mn-lt"/>
                <a:ea typeface="+mn-ea"/>
                <a:cs typeface="+mn-cs"/>
              </a:rPr>
              <a:t>HTTP/1.1</a:t>
            </a:r>
            <a:r>
              <a:rPr lang="cs-CZ" sz="1200" b="0" i="0" kern="1200">
                <a:solidFill>
                  <a:schemeClr val="tx1"/>
                </a:solidFill>
                <a:effectLst/>
                <a:latin typeface="+mn-lt"/>
                <a:ea typeface="+mn-ea"/>
                <a:cs typeface="+mn-cs"/>
              </a:rPr>
              <a:t>. Tato verze umožňuje mimo jiné provozovat více WWW serverů na jedné adrese, přenos více souborů po sobě v jednom spojení a udržování TCP spojení (tzv. keep-alive connection). Byly do ní také přidány nové metody: OPTIONS, PUT, DELETE, TRACE a CONNECT.</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HTTP/2</a:t>
            </a:r>
            <a:r>
              <a:rPr lang="cs-CZ" sz="1200" b="0" i="0" kern="1200">
                <a:solidFill>
                  <a:schemeClr val="tx1"/>
                </a:solidFill>
                <a:effectLst/>
                <a:latin typeface="+mn-lt"/>
                <a:ea typeface="+mn-ea"/>
                <a:cs typeface="+mn-cs"/>
              </a:rPr>
              <a:t> je verze protokolu přijatá roku 2015. Je vlastně nástupcem HTTPS, proto musí být doména zabezpečena SSL certifikátem a veškeré spojení je skrze moderní protokol HTTP/2 zabezpečené. Podíl serverů, které jsou schopny komunikovat touto verzí HTTP v září roku 2018 překročil 30 %.</a:t>
            </a:r>
          </a:p>
          <a:p>
            <a:endParaRPr lang="cs-CZ" sz="1200" b="0" i="0" kern="120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15</a:t>
            </a:fld>
            <a:endParaRPr lang="cs-CZ"/>
          </a:p>
        </p:txBody>
      </p:sp>
    </p:spTree>
    <p:extLst>
      <p:ext uri="{BB962C8B-B14F-4D97-AF65-F5344CB8AC3E}">
        <p14:creationId xmlns:p14="http://schemas.microsoft.com/office/powerpoint/2010/main" val="24376221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URL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Uniform Resource Locator</a:t>
            </a:r>
            <a:r>
              <a:rPr lang="cs-CZ" sz="1200" b="0" i="0" u="none" strike="noStrike" kern="1200" baseline="0">
                <a:solidFill>
                  <a:schemeClr val="tx1"/>
                </a:solidFill>
                <a:latin typeface="+mn-lt"/>
                <a:ea typeface="+mn-ea"/>
                <a:cs typeface="+mn-cs"/>
              </a:rPr>
              <a:t>) je řetězec znaků s definovanou strukturou, který slouží k přesné specifikaci umístění zdrojů informací (ve smyslu dokument nebo služba) na Internetu.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URL definuje doménovou adresu serveru, umístění zdroje na serveru a protokol, kterým je možné zdroj zpřístupnit.</a:t>
            </a:r>
          </a:p>
          <a:p>
            <a:pPr marL="0" indent="0">
              <a:buFont typeface="Arial" panose="020B0604020202020204" pitchFamily="34" charset="0"/>
              <a:buNone/>
            </a:pPr>
            <a:endParaRPr lang="cs-CZ" sz="1200" b="0" i="1" u="none" strike="noStrike" kern="1200" baseline="0">
              <a:solidFill>
                <a:schemeClr val="tx1"/>
              </a:solidFill>
              <a:latin typeface="+mn-lt"/>
              <a:ea typeface="+mn-ea"/>
              <a:cs typeface="+mn-cs"/>
            </a:endParaRPr>
          </a:p>
          <a:p>
            <a:pPr marL="0" indent="0">
              <a:buFont typeface="Arial" panose="020B0604020202020204" pitchFamily="34" charset="0"/>
              <a:buNone/>
            </a:pPr>
            <a:r>
              <a:rPr lang="cs-CZ" sz="1200" b="0" i="1" u="none" strike="noStrike" kern="1200" baseline="0">
                <a:solidFill>
                  <a:schemeClr val="tx1"/>
                </a:solidFill>
                <a:latin typeface="+mn-lt"/>
                <a:ea typeface="+mn-ea"/>
                <a:cs typeface="+mn-cs"/>
              </a:rPr>
              <a:t>P</a:t>
            </a:r>
            <a:r>
              <a:rPr lang="cs-CZ" sz="1200" b="0" i="0" u="none" strike="noStrike" kern="1200" baseline="0">
                <a:solidFill>
                  <a:schemeClr val="tx1"/>
                </a:solidFill>
                <a:latin typeface="+mn-lt"/>
                <a:ea typeface="+mn-ea"/>
                <a:cs typeface="+mn-cs"/>
              </a:rPr>
              <a:t>ř</a:t>
            </a:r>
            <a:r>
              <a:rPr lang="cs-CZ" sz="1200" b="0" i="1" u="none" strike="noStrike" kern="1200" baseline="0">
                <a:solidFill>
                  <a:schemeClr val="tx1"/>
                </a:solidFill>
                <a:latin typeface="+mn-lt"/>
                <a:ea typeface="+mn-ea"/>
                <a:cs typeface="+mn-cs"/>
              </a:rPr>
              <a:t>íklad pro WWW stránku:</a:t>
            </a:r>
          </a:p>
          <a:p>
            <a:pPr marL="0" indent="0">
              <a:buFont typeface="Arial" panose="020B0604020202020204" pitchFamily="34" charset="0"/>
              <a:buNone/>
            </a:pPr>
            <a:r>
              <a:rPr lang="cs-CZ" sz="1200" b="1" i="0" u="none" strike="noStrike" kern="1200" baseline="0">
                <a:solidFill>
                  <a:schemeClr val="tx1"/>
                </a:solidFill>
                <a:latin typeface="+mn-lt"/>
                <a:ea typeface="+mn-ea"/>
                <a:cs typeface="+mn-cs"/>
              </a:rPr>
              <a:t>http://cs.wikipedia.org:80/w/wiki.phtml?title=URL&amp;action=edit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Schéma: </a:t>
            </a:r>
            <a:r>
              <a:rPr lang="cs-CZ" sz="1200" b="1" i="0" u="none" strike="noStrike" kern="1200" baseline="0">
                <a:solidFill>
                  <a:schemeClr val="tx1"/>
                </a:solidFill>
                <a:latin typeface="+mn-lt"/>
                <a:ea typeface="+mn-ea"/>
                <a:cs typeface="+mn-cs"/>
              </a:rPr>
              <a:t>http </a:t>
            </a:r>
            <a:r>
              <a:rPr lang="cs-CZ" sz="1200" b="0" i="0" u="none" strike="noStrike" kern="1200" baseline="0">
                <a:solidFill>
                  <a:schemeClr val="tx1"/>
                </a:solidFill>
                <a:latin typeface="+mn-lt"/>
                <a:ea typeface="+mn-ea"/>
                <a:cs typeface="+mn-cs"/>
              </a:rPr>
              <a:t>– protokol pro prohlížení webových stránek</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Hierarchická část: DNS serveru (cs.wikipedia.org), označení portu (80 – jde o implicitní port protokolu HTTP, proto ho není ho třeba v tomto konkrétním případě uvádět), cesta k dokumentu (/w/wiki.phtml).</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Dotaz: první parametr se jménem </a:t>
            </a:r>
            <a:r>
              <a:rPr lang="cs-CZ" sz="1200" b="1" i="0" u="none" strike="noStrike" kern="1200" baseline="0">
                <a:solidFill>
                  <a:schemeClr val="tx1"/>
                </a:solidFill>
                <a:latin typeface="+mn-lt"/>
                <a:ea typeface="+mn-ea"/>
                <a:cs typeface="+mn-cs"/>
              </a:rPr>
              <a:t>title </a:t>
            </a:r>
            <a:r>
              <a:rPr lang="cs-CZ" sz="1200" b="0" i="0" u="none" strike="noStrike" kern="1200" baseline="0">
                <a:solidFill>
                  <a:schemeClr val="tx1"/>
                </a:solidFill>
                <a:latin typeface="+mn-lt"/>
                <a:ea typeface="+mn-ea"/>
                <a:cs typeface="+mn-cs"/>
              </a:rPr>
              <a:t>a hodnotou </a:t>
            </a:r>
            <a:r>
              <a:rPr lang="cs-CZ" sz="1200" b="0" i="1" u="none" strike="noStrike" kern="1200" baseline="0">
                <a:solidFill>
                  <a:schemeClr val="tx1"/>
                </a:solidFill>
                <a:latin typeface="+mn-lt"/>
                <a:ea typeface="+mn-ea"/>
                <a:cs typeface="+mn-cs"/>
              </a:rPr>
              <a:t>URL</a:t>
            </a:r>
            <a:r>
              <a:rPr lang="cs-CZ" sz="1200" b="0" i="0" u="none" strike="noStrike" kern="1200" baseline="0">
                <a:solidFill>
                  <a:schemeClr val="tx1"/>
                </a:solidFill>
                <a:latin typeface="+mn-lt"/>
                <a:ea typeface="+mn-ea"/>
                <a:cs typeface="+mn-cs"/>
              </a:rPr>
              <a:t>, druhý se jménem </a:t>
            </a:r>
            <a:r>
              <a:rPr lang="cs-CZ" sz="1200" b="1" i="0" u="none" strike="noStrike" kern="1200" baseline="0">
                <a:solidFill>
                  <a:schemeClr val="tx1"/>
                </a:solidFill>
                <a:latin typeface="+mn-lt"/>
                <a:ea typeface="+mn-ea"/>
                <a:cs typeface="+mn-cs"/>
              </a:rPr>
              <a:t>action </a:t>
            </a:r>
            <a:r>
              <a:rPr lang="cs-CZ" sz="1200" b="0" i="0" u="none" strike="noStrike" kern="1200" baseline="0">
                <a:solidFill>
                  <a:schemeClr val="tx1"/>
                </a:solidFill>
                <a:latin typeface="+mn-lt"/>
                <a:ea typeface="+mn-ea"/>
                <a:cs typeface="+mn-cs"/>
              </a:rPr>
              <a:t>a hodnotou </a:t>
            </a:r>
            <a:r>
              <a:rPr lang="cs-CZ" sz="1200" b="0" i="1" u="none" strike="noStrike" kern="1200" baseline="0">
                <a:solidFill>
                  <a:schemeClr val="tx1"/>
                </a:solidFill>
                <a:latin typeface="+mn-lt"/>
                <a:ea typeface="+mn-ea"/>
                <a:cs typeface="+mn-cs"/>
              </a:rPr>
              <a:t>edit</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endParaRPr lang="cs-CZ"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Pomocí URL lze zadat také autentizační informace: mezi protokol a doménové jméno je možno vložit uživatelské jméno</a:t>
            </a:r>
          </a:p>
          <a:p>
            <a:pPr marL="0" indent="0">
              <a:buFont typeface="Arial" panose="020B0604020202020204" pitchFamily="34" charset="0"/>
              <a:buNone/>
            </a:pPr>
            <a:r>
              <a:rPr lang="cs-CZ" sz="1200" b="0" i="0" u="none" strike="noStrike" kern="1200" baseline="0">
                <a:solidFill>
                  <a:schemeClr val="tx1"/>
                </a:solidFill>
                <a:latin typeface="+mn-lt"/>
                <a:ea typeface="+mn-ea"/>
                <a:cs typeface="+mn-cs"/>
              </a:rPr>
              <a:t>a případně i heslo oddělená navzájem dvojtečkou a od následující domény zavináčem:</a:t>
            </a:r>
          </a:p>
          <a:p>
            <a:pPr marL="0" indent="0">
              <a:buFont typeface="Arial" panose="020B0604020202020204" pitchFamily="34" charset="0"/>
              <a:buNone/>
            </a:pPr>
            <a:r>
              <a:rPr lang="cs-CZ" sz="1200" b="1" i="0" u="none" strike="noStrike" kern="1200" baseline="0">
                <a:solidFill>
                  <a:schemeClr val="tx1"/>
                </a:solidFill>
                <a:latin typeface="+mn-lt"/>
                <a:ea typeface="+mn-ea"/>
                <a:cs typeface="+mn-cs"/>
              </a:rPr>
              <a:t>ftp://student:00000@192.168.10.200/IT4</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16</a:t>
            </a:fld>
            <a:endParaRPr lang="cs-CZ"/>
          </a:p>
        </p:txBody>
      </p:sp>
    </p:spTree>
    <p:extLst>
      <p:ext uri="{BB962C8B-B14F-4D97-AF65-F5344CB8AC3E}">
        <p14:creationId xmlns:p14="http://schemas.microsoft.com/office/powerpoint/2010/main" val="13907298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a:solidFill>
                  <a:schemeClr val="tx1"/>
                </a:solidFill>
                <a:effectLst/>
                <a:latin typeface="+mn-lt"/>
                <a:ea typeface="+mn-ea"/>
                <a:cs typeface="+mn-cs"/>
              </a:rPr>
              <a:t>Session</a:t>
            </a:r>
            <a:r>
              <a:rPr lang="cs-CZ" sz="1200" b="0" i="0" kern="1200">
                <a:solidFill>
                  <a:schemeClr val="tx1"/>
                </a:solidFill>
                <a:effectLst/>
                <a:latin typeface="+mn-lt"/>
                <a:ea typeface="+mn-ea"/>
                <a:cs typeface="+mn-cs"/>
              </a:rPr>
              <a:t> (v překladu relace, méně častěji sezení nebo seance) v informatice představuje permanentní síťové spojení mezi klientem a serverem, zahrnující výměnu paketů.</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Session v protokolu HTTP</a:t>
            </a:r>
            <a:r>
              <a:rPr lang="cs-CZ" sz="1200" b="0" i="0" kern="1200">
                <a:solidFill>
                  <a:schemeClr val="tx1"/>
                </a:solidFill>
                <a:effectLst/>
                <a:latin typeface="+mn-lt"/>
                <a:ea typeface="+mn-ea"/>
                <a:cs typeface="+mn-cs"/>
              </a:rPr>
              <a:t> dává webovému serveru možnost uložit si libovolné (většinou však ne příliš obsáhlé) informace o uživatelích, kteří k němu přistupují, a to o každém zvlášť. Protokol HTTP totiž ze svého bezestavového principu (a způsobu komunikace stylem požadavek–odpověď) postrádá kontext o jednotlivých klientech, což právě sessions webovým aplikacím umožnují.</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Z hlediska programátora</a:t>
            </a:r>
            <a:r>
              <a:rPr lang="cs-CZ" sz="1200" b="0" i="0" kern="1200" baseline="0">
                <a:solidFill>
                  <a:schemeClr val="tx1"/>
                </a:solidFill>
                <a:effectLst/>
                <a:latin typeface="+mn-lt"/>
                <a:ea typeface="+mn-ea"/>
                <a:cs typeface="+mn-cs"/>
              </a:rPr>
              <a:t> webové</a:t>
            </a:r>
            <a:r>
              <a:rPr lang="cs-CZ" sz="1200" b="0" i="0" kern="1200">
                <a:solidFill>
                  <a:schemeClr val="tx1"/>
                </a:solidFill>
                <a:effectLst/>
                <a:latin typeface="+mn-lt"/>
                <a:ea typeface="+mn-ea"/>
                <a:cs typeface="+mn-cs"/>
              </a:rPr>
              <a:t> aplikace tak session představuje </a:t>
            </a:r>
            <a:r>
              <a:rPr lang="cs-CZ" sz="1200" b="1" i="0" kern="1200">
                <a:solidFill>
                  <a:schemeClr val="tx1"/>
                </a:solidFill>
                <a:effectLst/>
                <a:latin typeface="+mn-lt"/>
                <a:ea typeface="+mn-ea"/>
                <a:cs typeface="+mn-cs"/>
              </a:rPr>
              <a:t>množinu proměnných</a:t>
            </a:r>
            <a:r>
              <a:rPr lang="cs-CZ" sz="1200" b="0" i="0" kern="1200">
                <a:solidFill>
                  <a:schemeClr val="tx1"/>
                </a:solidFill>
                <a:effectLst/>
                <a:latin typeface="+mn-lt"/>
                <a:ea typeface="+mn-ea"/>
                <a:cs typeface="+mn-cs"/>
              </a:rPr>
              <a:t>, které dovolují uchovávat hodnoty po dobu připojení klienta (tj. se znovunačtením stránky se neztratí). Informace obsažená v relaci je uložena na webovém serveru pomocí </a:t>
            </a:r>
            <a:r>
              <a:rPr lang="cs-CZ" sz="1200" b="1" i="0" kern="1200">
                <a:solidFill>
                  <a:schemeClr val="tx1"/>
                </a:solidFill>
                <a:effectLst/>
                <a:latin typeface="+mn-lt"/>
                <a:ea typeface="+mn-ea"/>
                <a:cs typeface="+mn-cs"/>
              </a:rPr>
              <a:t>ID relace </a:t>
            </a:r>
            <a:r>
              <a:rPr lang="cs-CZ" sz="1200" b="0" i="0" kern="1200">
                <a:solidFill>
                  <a:schemeClr val="tx1"/>
                </a:solidFill>
                <a:effectLst/>
                <a:latin typeface="+mn-lt"/>
                <a:ea typeface="+mn-ea"/>
                <a:cs typeface="+mn-cs"/>
              </a:rPr>
              <a:t>(SESSIONID), které je generované jako výsledek prvního požadavku uživatele (webového prohlížeče).</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Tento jednoznačný identifikátor relace (</a:t>
            </a:r>
            <a:r>
              <a:rPr lang="cs-CZ" sz="1200" b="1" i="0" kern="1200">
                <a:solidFill>
                  <a:schemeClr val="tx1"/>
                </a:solidFill>
                <a:effectLst/>
                <a:latin typeface="+mn-lt"/>
                <a:ea typeface="+mn-ea"/>
                <a:cs typeface="+mn-cs"/>
              </a:rPr>
              <a:t>SESSIONID</a:t>
            </a:r>
            <a:r>
              <a:rPr lang="cs-CZ" sz="1200" b="0" i="0" kern="1200">
                <a:solidFill>
                  <a:schemeClr val="tx1"/>
                </a:solidFill>
                <a:effectLst/>
                <a:latin typeface="+mn-lt"/>
                <a:ea typeface="+mn-ea"/>
                <a:cs typeface="+mn-cs"/>
              </a:rPr>
              <a:t>) může být předáván buď</a:t>
            </a:r>
            <a:r>
              <a:rPr lang="cs-CZ" sz="1200" b="0" i="0" kern="1200" baseline="0">
                <a:solidFill>
                  <a:schemeClr val="tx1"/>
                </a:solidFill>
                <a:effectLst/>
                <a:latin typeface="+mn-lt"/>
                <a:ea typeface="+mn-ea"/>
                <a:cs typeface="+mn-cs"/>
              </a:rPr>
              <a:t> jako parametr (proměnná) </a:t>
            </a:r>
            <a:r>
              <a:rPr lang="cs-CZ" sz="1200" b="0" i="0" kern="1200">
                <a:solidFill>
                  <a:schemeClr val="tx1"/>
                </a:solidFill>
                <a:effectLst/>
                <a:latin typeface="+mn-lt"/>
                <a:ea typeface="+mn-ea"/>
                <a:cs typeface="+mn-cs"/>
              </a:rPr>
              <a:t>v URL cílové stránky, nebo častěji jako </a:t>
            </a:r>
            <a:r>
              <a:rPr lang="cs-CZ" sz="1200" b="1" i="0" kern="1200">
                <a:solidFill>
                  <a:schemeClr val="tx1"/>
                </a:solidFill>
                <a:effectLst/>
                <a:latin typeface="+mn-lt"/>
                <a:ea typeface="+mn-ea"/>
                <a:cs typeface="+mn-cs"/>
              </a:rPr>
              <a:t>HTTP cookie na</a:t>
            </a:r>
            <a:r>
              <a:rPr lang="cs-CZ" sz="1200" b="1" i="0" kern="1200" baseline="0">
                <a:solidFill>
                  <a:schemeClr val="tx1"/>
                </a:solidFill>
                <a:effectLst/>
                <a:latin typeface="+mn-lt"/>
                <a:ea typeface="+mn-ea"/>
                <a:cs typeface="+mn-cs"/>
              </a:rPr>
              <a:t> počítači klienta</a:t>
            </a:r>
            <a:r>
              <a:rPr lang="cs-CZ" sz="1200" b="0" i="0" kern="1200">
                <a:solidFill>
                  <a:schemeClr val="tx1"/>
                </a:solidFill>
                <a:effectLst/>
                <a:latin typeface="+mn-lt"/>
                <a:ea typeface="+mn-ea"/>
                <a:cs typeface="+mn-cs"/>
              </a:rPr>
              <a:t>.</a:t>
            </a:r>
            <a:r>
              <a:rPr lang="cs-CZ" sz="1200" b="0" i="0" kern="1200" baseline="0">
                <a:solidFill>
                  <a:schemeClr val="tx1"/>
                </a:solidFill>
                <a:effectLst/>
                <a:latin typeface="+mn-lt"/>
                <a:ea typeface="+mn-ea"/>
                <a:cs typeface="+mn-cs"/>
              </a:rPr>
              <a:t> </a:t>
            </a:r>
            <a:r>
              <a:rPr lang="cs-CZ" sz="1200" b="0" i="0" kern="1200">
                <a:solidFill>
                  <a:schemeClr val="tx1"/>
                </a:solidFill>
                <a:effectLst/>
                <a:latin typeface="+mn-lt"/>
                <a:ea typeface="+mn-ea"/>
                <a:cs typeface="+mn-cs"/>
              </a:rPr>
              <a:t>Podle takto uloženého HTTP cookie pak server ve své paměti najde potřebné informace, například o přihlášeném uživateli, jeho úrovni přístupu a podobně.</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17</a:t>
            </a:fld>
            <a:endParaRPr lang="cs-CZ"/>
          </a:p>
        </p:txBody>
      </p:sp>
    </p:spTree>
    <p:extLst>
      <p:ext uri="{BB962C8B-B14F-4D97-AF65-F5344CB8AC3E}">
        <p14:creationId xmlns:p14="http://schemas.microsoft.com/office/powerpoint/2010/main" val="14374532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Jako </a:t>
            </a:r>
            <a:r>
              <a:rPr lang="cs-CZ" sz="1200" b="1" i="0" u="none" strike="noStrike" kern="1200" baseline="0">
                <a:solidFill>
                  <a:schemeClr val="tx1"/>
                </a:solidFill>
                <a:latin typeface="+mn-lt"/>
                <a:ea typeface="+mn-ea"/>
                <a:cs typeface="+mn-cs"/>
              </a:rPr>
              <a:t>cookie </a:t>
            </a:r>
            <a:r>
              <a:rPr lang="cs-CZ" sz="1200" b="0" i="0" u="none" strike="noStrike" kern="1200" baseline="0">
                <a:solidFill>
                  <a:schemeClr val="tx1"/>
                </a:solidFill>
                <a:latin typeface="+mn-lt"/>
                <a:ea typeface="+mn-ea"/>
                <a:cs typeface="+mn-cs"/>
              </a:rPr>
              <a:t>(anglicky koláček, oplatka, sušenka) se v protokolu HTTP označuje malé množství dat, která WWW server pošle prohlížeči a ten je uloží na počítači uživatele. Při každé další návštěvě téhož serveru pak prohlížeč tato data posílá zpět serveru.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Cookies běžně slouží k rozlišování jednotlivých uživatelů, ukládá se do nich obsah „nákupního košíku“ v elektronických obchodech, uživatelské předvolby apod.</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Funkce cookies je definována pomocí HTTP hlavičky </a:t>
            </a:r>
            <a:r>
              <a:rPr lang="cs-CZ" sz="1200" b="1" i="0" u="none" strike="noStrike" kern="1200" baseline="0">
                <a:solidFill>
                  <a:schemeClr val="tx1"/>
                </a:solidFill>
                <a:latin typeface="+mn-lt"/>
                <a:ea typeface="+mn-ea"/>
                <a:cs typeface="+mn-cs"/>
              </a:rPr>
              <a:t>Set-Cookie</a:t>
            </a:r>
            <a:r>
              <a:rPr lang="cs-CZ" sz="1200" b="0" i="0" u="none" strike="noStrike" kern="1200" baseline="0">
                <a:solidFill>
                  <a:schemeClr val="tx1"/>
                </a:solidFill>
                <a:latin typeface="+mn-lt"/>
                <a:ea typeface="+mn-ea"/>
                <a:cs typeface="+mn-cs"/>
              </a:rPr>
              <a:t>, která bývá posílána v odpovědi serveru a obsahuje jednak </a:t>
            </a:r>
            <a:r>
              <a:rPr lang="cs-CZ" sz="1200" b="1" i="0" u="none" strike="noStrike" kern="1200" baseline="0">
                <a:solidFill>
                  <a:schemeClr val="tx1"/>
                </a:solidFill>
                <a:latin typeface="+mn-lt"/>
                <a:ea typeface="+mn-ea"/>
                <a:cs typeface="+mn-cs"/>
              </a:rPr>
              <a:t>data cookie </a:t>
            </a:r>
            <a:r>
              <a:rPr lang="cs-CZ" sz="1200" b="0" i="0" u="none" strike="noStrike" kern="1200" baseline="0">
                <a:solidFill>
                  <a:schemeClr val="tx1"/>
                </a:solidFill>
                <a:latin typeface="+mn-lt"/>
                <a:ea typeface="+mn-ea"/>
                <a:cs typeface="+mn-cs"/>
              </a:rPr>
              <a:t>(omezená prohlížečem, vyžadována je podpora alespoň pro 4096 byte), jednak informace o době platnosti, adresář na serveru, pro který cookie platí apod.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Pokud má prohlížeč alespoň jednu cookie pro daný server (a daný adresář na něm), posílá s každým dotazem danému serveru i hlavičku cookie, která obsahuje stejná data, která server původně poslal.</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Přestože většina prohlížečů cookies podporuje, jiné jednodušší prohlížeče (např. na mobilních zařízeních) je podporovat nemusejí; navíc cookies lze ve většině prohlížečů zakázat. </a:t>
            </a:r>
            <a:endParaRPr lang="cs-CZ"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Cookie mohou být nebezpečné pro ochranu soukromí. Navštívený web si totiž může ukládat do cookies jakékoliv informace, které o návštěvníkovi shromáždí. Těchto informací se dá posléze i proti vůli návštěvníka zneužívat pro cílenou reklamu, statistické vyhodnocování chování návštěvníků apod.</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Únos spojení (anglicky </a:t>
            </a:r>
            <a:r>
              <a:rPr lang="cs-CZ" sz="1200" b="1" i="0" u="none" strike="noStrike" kern="1200" baseline="0">
                <a:solidFill>
                  <a:schemeClr val="tx1"/>
                </a:solidFill>
                <a:latin typeface="+mn-lt"/>
                <a:ea typeface="+mn-ea"/>
                <a:cs typeface="+mn-cs"/>
              </a:rPr>
              <a:t>session hijacking </a:t>
            </a:r>
            <a:r>
              <a:rPr lang="cs-CZ" sz="1200" b="0" i="0" u="none" strike="noStrike" kern="1200" baseline="0">
                <a:solidFill>
                  <a:schemeClr val="tx1"/>
                </a:solidFill>
                <a:latin typeface="+mn-lt"/>
                <a:ea typeface="+mn-ea"/>
                <a:cs typeface="+mn-cs"/>
              </a:rPr>
              <a:t>nebo </a:t>
            </a:r>
            <a:r>
              <a:rPr lang="cs-CZ" sz="1200" b="1" i="0" u="none" strike="noStrike" kern="1200" baseline="0">
                <a:solidFill>
                  <a:schemeClr val="tx1"/>
                </a:solidFill>
                <a:latin typeface="+mn-lt"/>
                <a:ea typeface="+mn-ea"/>
                <a:cs typeface="+mn-cs"/>
              </a:rPr>
              <a:t>cookie hijacking</a:t>
            </a:r>
            <a:r>
              <a:rPr lang="cs-CZ" sz="1200" b="0" i="0" u="none" strike="noStrike" kern="1200" baseline="0">
                <a:solidFill>
                  <a:schemeClr val="tx1"/>
                </a:solidFill>
                <a:latin typeface="+mn-lt"/>
                <a:ea typeface="+mn-ea"/>
                <a:cs typeface="+mn-cs"/>
              </a:rPr>
              <a:t>) je v informatice označení počítačového útoku, který zneužívá HTTP cookie odcizené oběti útoku pro získání neoprávněného přístupu k informacím nebo službám poskytovaným webovým serverem. Protože jsou cookie v takovém případě vlastně autentizační data (tzv. „magic cookie“), může se po jejich odcizení útočník vůči serveru vydávat za oběť (a server to nemusí poznat).</a:t>
            </a:r>
          </a:p>
          <a:p>
            <a:endParaRPr lang="cs-CZ" sz="1200" b="0" i="0" kern="1200">
              <a:solidFill>
                <a:schemeClr val="tx1"/>
              </a:solidFill>
              <a:effectLst/>
              <a:latin typeface="+mn-lt"/>
              <a:ea typeface="+mn-ea"/>
              <a:cs typeface="+mn-cs"/>
            </a:endParaRPr>
          </a:p>
          <a:p>
            <a:r>
              <a:rPr lang="cs-CZ" sz="1200" b="0" i="0" kern="1200">
                <a:solidFill>
                  <a:schemeClr val="tx1"/>
                </a:solidFill>
                <a:effectLst/>
                <a:latin typeface="+mn-lt"/>
                <a:ea typeface="+mn-ea"/>
                <a:cs typeface="+mn-cs"/>
              </a:rPr>
              <a:t>https://www.vimkamklikam.cz/zajimavosti/k-cemu-jsou-a-jak-funguji-cookies</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18</a:t>
            </a:fld>
            <a:endParaRPr lang="cs-CZ"/>
          </a:p>
        </p:txBody>
      </p:sp>
    </p:spTree>
    <p:extLst>
      <p:ext uri="{BB962C8B-B14F-4D97-AF65-F5344CB8AC3E}">
        <p14:creationId xmlns:p14="http://schemas.microsoft.com/office/powerpoint/2010/main" val="3205158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u="none" strike="noStrike" kern="1200" baseline="0">
                <a:solidFill>
                  <a:schemeClr val="tx1"/>
                </a:solidFill>
                <a:latin typeface="+mn-lt"/>
                <a:ea typeface="+mn-ea"/>
                <a:cs typeface="+mn-cs"/>
              </a:rPr>
              <a:t>Internetový vyhledávač</a:t>
            </a:r>
            <a:r>
              <a:rPr lang="cs-CZ" sz="1200" b="0" i="0" u="none" strike="noStrike" kern="1200" baseline="0">
                <a:solidFill>
                  <a:schemeClr val="tx1"/>
                </a:solidFill>
                <a:latin typeface="+mn-lt"/>
                <a:ea typeface="+mn-ea"/>
                <a:cs typeface="+mn-cs"/>
              </a:rPr>
              <a:t> na základě své databáze vypisuje seznam odkazů na stránky, které obsahují informace, jež zadal uživatel do formuláře. Databáze je udržována převážně automaticky na rozdíl od internetových katalogů, které jsou udržovány převážně ručně. Cílem vyhledávačů je poskytnout uživateli při odpovědi na dotaz co nejrelevantnější informace, a proto různými způsoby hodnotí důležitost webových stránek, které mají ve své databázi.</a:t>
            </a:r>
          </a:p>
          <a:p>
            <a:r>
              <a:rPr lang="cs-CZ" sz="1200" b="0" i="0" u="none" strike="noStrike" kern="1200" baseline="0">
                <a:solidFill>
                  <a:schemeClr val="tx1"/>
                </a:solidFill>
                <a:latin typeface="+mn-lt"/>
                <a:ea typeface="+mn-ea"/>
                <a:cs typeface="+mn-cs"/>
              </a:rPr>
              <a:t>Obecně většina internetových vyhledávačů pracuje ve třech krocích:</a:t>
            </a:r>
          </a:p>
          <a:p>
            <a:pPr marL="228600" indent="-228600">
              <a:buFont typeface="+mj-lt"/>
              <a:buAutoNum type="arabicPeriod"/>
            </a:pPr>
            <a:r>
              <a:rPr lang="cs-CZ" sz="1200" b="1" i="0" u="none" strike="noStrike" kern="1200" baseline="0">
                <a:solidFill>
                  <a:schemeClr val="tx1"/>
                </a:solidFill>
                <a:latin typeface="+mn-lt"/>
                <a:ea typeface="+mn-ea"/>
                <a:cs typeface="+mn-cs"/>
              </a:rPr>
              <a:t>Prohledání webových stránek. </a:t>
            </a:r>
            <a:r>
              <a:rPr lang="cs-CZ" sz="1200" b="0" i="0" u="none" strike="noStrike" kern="1200" baseline="0">
                <a:solidFill>
                  <a:schemeClr val="tx1"/>
                </a:solidFill>
                <a:latin typeface="+mn-lt"/>
                <a:ea typeface="+mn-ea"/>
                <a:cs typeface="+mn-cs"/>
              </a:rPr>
              <a:t>Pro prohledání webových stránek má internetový vyhledávač automatický program, tzv. </a:t>
            </a:r>
            <a:r>
              <a:rPr lang="cs-CZ" sz="1200" b="1" i="0" u="none" strike="noStrike" kern="1200" baseline="0">
                <a:solidFill>
                  <a:schemeClr val="tx1"/>
                </a:solidFill>
                <a:latin typeface="+mn-lt"/>
                <a:ea typeface="+mn-ea"/>
                <a:cs typeface="+mn-cs"/>
              </a:rPr>
              <a:t>vyhledávací robot </a:t>
            </a:r>
            <a:r>
              <a:rPr lang="cs-CZ" sz="1200" b="0" i="0" u="none" strike="noStrike" kern="1200" baseline="0">
                <a:solidFill>
                  <a:schemeClr val="tx1"/>
                </a:solidFill>
                <a:latin typeface="+mn-lt"/>
                <a:ea typeface="+mn-ea"/>
                <a:cs typeface="+mn-cs"/>
              </a:rPr>
              <a:t>(crawler, bot, nebo též spider – „pavouk“), který prochází celý webový prostor. Robot dostane na začátku seznam atraktivních vstupních míst (odkazů), jejichž obsah si přečte, uloží do databáze a zapamatuje si navštívenou adresu odkazu, aby se na ni již podruhé nevracel. Z obsahu stažené stránky vybere seznam všech obsažených odkazů a opět všechny odkazy navštíví. Cyklus návštěvy, sesbírání odkazů a dalších návštěv se stále opakuje. Robot se na navštívené stránky vrací v pravidelných intervalech, aby zjistil, zda se na stránce neobjevily nějaké nové informace. Z principu práce vyhledávače vyplývá, že nikdy nemá úplně aktuální informace, </a:t>
            </a:r>
            <a:r>
              <a:rPr lang="pl-PL" sz="1200" b="0" i="0" u="none" strike="noStrike" kern="1200" baseline="0">
                <a:solidFill>
                  <a:schemeClr val="tx1"/>
                </a:solidFill>
                <a:latin typeface="+mn-lt"/>
                <a:ea typeface="+mn-ea"/>
                <a:cs typeface="+mn-cs"/>
              </a:rPr>
              <a:t>ale prezentuje je se zpožděním.</a:t>
            </a:r>
          </a:p>
          <a:p>
            <a:pPr marL="228600" indent="-228600">
              <a:buFont typeface="+mj-lt"/>
              <a:buAutoNum type="arabicPeriod"/>
            </a:pPr>
            <a:r>
              <a:rPr lang="cs-CZ" sz="1200" b="1" i="0" u="none" strike="noStrike" kern="1200" baseline="0">
                <a:solidFill>
                  <a:schemeClr val="tx1"/>
                </a:solidFill>
                <a:latin typeface="+mn-lt"/>
                <a:ea typeface="+mn-ea"/>
                <a:cs typeface="+mn-cs"/>
              </a:rPr>
              <a:t>Indexování. </a:t>
            </a:r>
            <a:r>
              <a:rPr lang="cs-CZ" sz="1200" b="0" i="0" u="none" strike="noStrike" kern="1200" baseline="0">
                <a:solidFill>
                  <a:schemeClr val="tx1"/>
                </a:solidFill>
                <a:latin typeface="+mn-lt"/>
                <a:ea typeface="+mn-ea"/>
                <a:cs typeface="+mn-cs"/>
              </a:rPr>
              <a:t>Databázi obsahující uložené obsahy navštívených stránek je potřeba indexovat, aby bylo možné podle zadaných slov co nejrychleji najít adresy stránek, které je obsahují. Zároveň je nutné vystavět index tak, aby poskytoval na prvních místech stránky s nejvyšší užitnou hodnotou (relevancí, mající nejvyšší hodnocení kvality, nejvyšší váhu). Pro výpočet relevance se používají nejrůznější algoritmy, které jsou založeny na nejrůznějších znacích stránek a různých úhlech analýzy jejich obsahu:</a:t>
            </a:r>
          </a:p>
          <a:p>
            <a:pPr marL="628650" lvl="1" indent="-171450">
              <a:buFont typeface="Arial" panose="020B0604020202020204" pitchFamily="34" charset="0"/>
              <a:buChar char="•"/>
            </a:pPr>
            <a:r>
              <a:rPr lang="cs-CZ" sz="1200" b="1" i="0" u="none" strike="noStrike" kern="1200" baseline="0">
                <a:solidFill>
                  <a:schemeClr val="tx1"/>
                </a:solidFill>
                <a:latin typeface="+mn-lt"/>
                <a:ea typeface="+mn-ea"/>
                <a:cs typeface="+mn-cs"/>
              </a:rPr>
              <a:t>Váha slov. </a:t>
            </a:r>
            <a:r>
              <a:rPr lang="cs-CZ" sz="1200" b="0" i="0" u="none" strike="noStrike" kern="1200" baseline="0">
                <a:solidFill>
                  <a:schemeClr val="tx1"/>
                </a:solidFill>
                <a:latin typeface="+mn-lt"/>
                <a:ea typeface="+mn-ea"/>
                <a:cs typeface="+mn-cs"/>
              </a:rPr>
              <a:t>Stránka má vyšší hodnocení, když má hledané slovo na stránce vyšší váhu. Váha slov se zvyšuje, je-li slovo v titulku stránky, nadpisu nebo blíže k začátku stránky, případně se na stránce opakuje. Váhu slov lze zneužít vkládáním atraktivních slov do obsahu stránky bez ohledu na její skutečný obsah nebo prostým opakováním slov. Vyhledávač se brání penalizací (snížením kvality) podezřelých stránek.</a:t>
            </a:r>
          </a:p>
          <a:p>
            <a:pPr marL="628650" lvl="1" indent="-171450">
              <a:buFont typeface="Arial" panose="020B0604020202020204" pitchFamily="34" charset="0"/>
              <a:buChar char="•"/>
            </a:pPr>
            <a:r>
              <a:rPr lang="cs-CZ" sz="1200" b="1" i="0" u="none" strike="noStrike" kern="1200" baseline="0">
                <a:solidFill>
                  <a:schemeClr val="tx1"/>
                </a:solidFill>
                <a:latin typeface="+mn-lt"/>
                <a:ea typeface="+mn-ea"/>
                <a:cs typeface="+mn-cs"/>
              </a:rPr>
              <a:t>Atraktivita stránky. </a:t>
            </a:r>
            <a:r>
              <a:rPr lang="cs-CZ" sz="1200" b="0" i="0" u="none" strike="noStrike" kern="1200" baseline="0">
                <a:solidFill>
                  <a:schemeClr val="tx1"/>
                </a:solidFill>
                <a:latin typeface="+mn-lt"/>
                <a:ea typeface="+mn-ea"/>
                <a:cs typeface="+mn-cs"/>
              </a:rPr>
              <a:t>Stránka má vyšší hodnocení, když na ni odkazuje více jiných stránek, protože zřejmě obsahuje zajímavé informace. Atraktivitu lze zneužít vytvářením falešných stránek, které odkazují na stránku, která má získat vyšší hodnocení. Vyhledávač se brání sledováním podezřelého náhlého hromadění odkazů.</a:t>
            </a:r>
          </a:p>
          <a:p>
            <a:pPr marL="628650" lvl="1" indent="-171450">
              <a:buFont typeface="Arial" panose="020B0604020202020204" pitchFamily="34" charset="0"/>
              <a:buChar char="•"/>
            </a:pPr>
            <a:r>
              <a:rPr lang="cs-CZ" sz="1200" b="1" i="0" u="none" strike="noStrike" kern="1200" baseline="0">
                <a:solidFill>
                  <a:schemeClr val="tx1"/>
                </a:solidFill>
                <a:latin typeface="+mn-lt"/>
                <a:ea typeface="+mn-ea"/>
                <a:cs typeface="+mn-cs"/>
              </a:rPr>
              <a:t>Serióznost webu. </a:t>
            </a:r>
            <a:r>
              <a:rPr lang="cs-CZ" sz="1200" b="0" i="0" u="none" strike="noStrike" kern="1200" baseline="0">
                <a:solidFill>
                  <a:schemeClr val="tx1"/>
                </a:solidFill>
                <a:latin typeface="+mn-lt"/>
                <a:ea typeface="+mn-ea"/>
                <a:cs typeface="+mn-cs"/>
              </a:rPr>
              <a:t>Webové servery, které obsahují velké množství kvalitních stránek, jsou při výpočtu váhy zvýhodněny. Seznam se může udržovat i ručními zásahy.</a:t>
            </a:r>
          </a:p>
          <a:p>
            <a:pPr marL="628650" lvl="1" indent="-171450">
              <a:buFont typeface="Arial" panose="020B0604020202020204" pitchFamily="34" charset="0"/>
              <a:buChar char="•"/>
            </a:pPr>
            <a:r>
              <a:rPr lang="cs-CZ" sz="1200" b="1" i="0" u="none" strike="noStrike" kern="1200" baseline="0">
                <a:solidFill>
                  <a:schemeClr val="tx1"/>
                </a:solidFill>
                <a:latin typeface="+mn-lt"/>
                <a:ea typeface="+mn-ea"/>
                <a:cs typeface="+mn-cs"/>
              </a:rPr>
              <a:t>Sponzorované odkazy. </a:t>
            </a:r>
            <a:r>
              <a:rPr lang="cs-CZ" sz="1200" b="0" i="0" u="none" strike="noStrike" kern="1200" baseline="0">
                <a:solidFill>
                  <a:schemeClr val="tx1"/>
                </a:solidFill>
                <a:latin typeface="+mn-lt"/>
                <a:ea typeface="+mn-ea"/>
                <a:cs typeface="+mn-cs"/>
              </a:rPr>
              <a:t>Váha odkazu se zvyšuje zaplacením poplatku. Seriózní vyhledávače se této praxi vyhýbají nebo zřetelně oddělují výsledky zobrazené na základě komerčního zvýhodnění. Tento způsob je jedním z možných zdrojů příjmů vyhledávače.</a:t>
            </a:r>
          </a:p>
          <a:p>
            <a:pPr marL="628650" lvl="1" indent="-171450">
              <a:buFont typeface="Arial" panose="020B0604020202020204" pitchFamily="34" charset="0"/>
              <a:buChar char="•"/>
            </a:pPr>
            <a:r>
              <a:rPr lang="cs-CZ" sz="1200" b="1" i="0" u="none" strike="noStrike" kern="1200" baseline="0">
                <a:solidFill>
                  <a:schemeClr val="tx1"/>
                </a:solidFill>
                <a:latin typeface="+mn-lt"/>
                <a:ea typeface="+mn-ea"/>
                <a:cs typeface="+mn-cs"/>
              </a:rPr>
              <a:t>Technická kvalita. </a:t>
            </a:r>
            <a:r>
              <a:rPr lang="cs-CZ" sz="1200" b="0" i="0" u="none" strike="noStrike" kern="1200" baseline="0">
                <a:solidFill>
                  <a:schemeClr val="tx1"/>
                </a:solidFill>
                <a:latin typeface="+mn-lt"/>
                <a:ea typeface="+mn-ea"/>
                <a:cs typeface="+mn-cs"/>
              </a:rPr>
              <a:t>Váha odkazu se zvyšuje, pokud jsou stránky správně sestaveny a vyhovují webovým standardům.</a:t>
            </a:r>
          </a:p>
          <a:p>
            <a:pPr marL="0" indent="0">
              <a:buFont typeface="+mj-lt"/>
              <a:buNone/>
            </a:pPr>
            <a:r>
              <a:rPr lang="cs-CZ" sz="1200" b="0" i="0" u="none" strike="noStrike" kern="1200" baseline="0">
                <a:solidFill>
                  <a:schemeClr val="tx1"/>
                </a:solidFill>
                <a:latin typeface="+mn-lt"/>
                <a:ea typeface="+mn-ea"/>
                <a:cs typeface="+mn-cs"/>
              </a:rPr>
              <a:t>Někdy je nežádoucí, aby robot indexoval některé stránky. Proto existuje možnost, jak roboty omezit pomocí souboru robots.txt, který se umisťuje do kořene webového serveru.</a:t>
            </a:r>
          </a:p>
          <a:p>
            <a:pPr marL="228600" indent="-228600">
              <a:buFont typeface="+mj-lt"/>
              <a:buAutoNum type="arabicPeriod"/>
            </a:pPr>
            <a:r>
              <a:rPr lang="cs-CZ" sz="1200" b="1" i="0" u="none" strike="noStrike" kern="1200" baseline="0">
                <a:solidFill>
                  <a:schemeClr val="tx1"/>
                </a:solidFill>
                <a:latin typeface="+mn-lt"/>
                <a:ea typeface="+mn-ea"/>
                <a:cs typeface="+mn-cs"/>
              </a:rPr>
              <a:t>Vyhledávání. </a:t>
            </a:r>
            <a:r>
              <a:rPr lang="cs-CZ" sz="1200" b="0" i="0" u="none" strike="noStrike" kern="1200" baseline="0">
                <a:solidFill>
                  <a:schemeClr val="tx1"/>
                </a:solidFill>
                <a:latin typeface="+mn-lt"/>
                <a:ea typeface="+mn-ea"/>
                <a:cs typeface="+mn-cs"/>
              </a:rPr>
              <a:t>Databáze a její index se zpřístupní na vstupní stránce vyhledávače. Uživatel získá po zadání hledaných slov seznam adres, na kterých robot hledaná slova našel. Pro vyšší přehlednost se zobrazuje kromě odkazu ještě titulek stránky, a okolí nalezených slov.</a:t>
            </a:r>
            <a:endParaRPr lang="cs-CZ" sz="1200" b="0" i="0" kern="120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19</a:t>
            </a:fld>
            <a:endParaRPr lang="cs-CZ"/>
          </a:p>
        </p:txBody>
      </p:sp>
    </p:spTree>
    <p:extLst>
      <p:ext uri="{BB962C8B-B14F-4D97-AF65-F5344CB8AC3E}">
        <p14:creationId xmlns:p14="http://schemas.microsoft.com/office/powerpoint/2010/main" val="69800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b="1"/>
              <a:t>Internet</a:t>
            </a:r>
            <a:r>
              <a:rPr lang="cs-CZ"/>
              <a:t> je celosvětová počítačová síť, která spojuje jednotlivé menší sítě. </a:t>
            </a:r>
            <a:endParaRPr lang="en-US"/>
          </a:p>
          <a:p>
            <a:pPr marL="171450" indent="-171450">
              <a:lnSpc>
                <a:spcPct val="150000"/>
              </a:lnSpc>
              <a:spcBef>
                <a:spcPts val="600"/>
              </a:spcBef>
              <a:spcAft>
                <a:spcPts val="600"/>
              </a:spcAft>
              <a:buFont typeface="Arial" panose="020B0604020202020204" pitchFamily="34" charset="0"/>
              <a:buChar char="•"/>
            </a:pPr>
            <a:r>
              <a:rPr lang="cs-CZ"/>
              <a:t>Název pochází z anglického slova </a:t>
            </a:r>
            <a:r>
              <a:rPr lang="cs-CZ" b="1"/>
              <a:t>network</a:t>
            </a:r>
            <a:r>
              <a:rPr lang="cs-CZ"/>
              <a:t> (síť),</a:t>
            </a:r>
            <a:r>
              <a:rPr lang="en-US"/>
              <a:t> </a:t>
            </a:r>
            <a:r>
              <a:rPr lang="cs-CZ"/>
              <a:t>podle něhož tradičně názvy amerických počítačových sítí končily „-</a:t>
            </a:r>
            <a:r>
              <a:rPr lang="cs-CZ" err="1"/>
              <a:t>net</a:t>
            </a:r>
            <a:r>
              <a:rPr lang="cs-CZ"/>
              <a:t>“, a mezinárodní (původně latinské) předpony </a:t>
            </a:r>
            <a:r>
              <a:rPr lang="cs-CZ" b="1"/>
              <a:t>inter-</a:t>
            </a:r>
            <a:r>
              <a:rPr lang="cs-CZ"/>
              <a:t>(mezi), vyjadřující, že internet propojil různé lokální sítě.</a:t>
            </a:r>
            <a:endParaRPr lang="en-US"/>
          </a:p>
          <a:p>
            <a:pPr marL="171450" indent="-171450">
              <a:lnSpc>
                <a:spcPct val="150000"/>
              </a:lnSpc>
              <a:spcBef>
                <a:spcPts val="600"/>
              </a:spcBef>
              <a:spcAft>
                <a:spcPts val="600"/>
              </a:spcAft>
              <a:buFont typeface="Arial" panose="020B0604020202020204" pitchFamily="34" charset="0"/>
              <a:buChar char="•"/>
            </a:pPr>
            <a:r>
              <a:rPr lang="en-US"/>
              <a:t>Internet m</a:t>
            </a:r>
            <a:r>
              <a:rPr lang="cs-CZ"/>
              <a:t>ůžeme</a:t>
            </a:r>
            <a:r>
              <a:rPr lang="cs-CZ" baseline="0"/>
              <a:t> považovat za síť typu </a:t>
            </a:r>
            <a:r>
              <a:rPr lang="cs-CZ" b="1" baseline="0"/>
              <a:t>WAN</a:t>
            </a:r>
            <a:r>
              <a:rPr lang="cs-CZ" baseline="0"/>
              <a:t> (</a:t>
            </a:r>
            <a:r>
              <a:rPr lang="cs-CZ" i="1" baseline="0"/>
              <a:t>Wide Area Network </a:t>
            </a:r>
            <a:r>
              <a:rPr lang="cs-CZ" baseline="0"/>
              <a:t>- "rozsáhlá síť").</a:t>
            </a:r>
          </a:p>
          <a:p>
            <a:pPr marL="171450" indent="-171450">
              <a:lnSpc>
                <a:spcPct val="150000"/>
              </a:lnSpc>
              <a:spcBef>
                <a:spcPts val="600"/>
              </a:spcBef>
              <a:spcAft>
                <a:spcPts val="600"/>
              </a:spcAft>
              <a:buFont typeface="Arial" panose="020B0604020202020204" pitchFamily="34" charset="0"/>
              <a:buChar char="•"/>
            </a:pPr>
            <a:r>
              <a:rPr lang="cs-CZ" baseline="0"/>
              <a:t>Zkratkou </a:t>
            </a:r>
            <a:r>
              <a:rPr lang="cs-CZ" b="1" baseline="0"/>
              <a:t>LAN</a:t>
            </a:r>
            <a:r>
              <a:rPr lang="cs-CZ" baseline="0"/>
              <a:t> (</a:t>
            </a:r>
            <a:r>
              <a:rPr lang="cs-CZ" i="1" baseline="0"/>
              <a:t>Local Area Network </a:t>
            </a:r>
            <a:r>
              <a:rPr lang="cs-CZ" baseline="0"/>
              <a:t>- "místní síť") označujeme síťě uvnitř organizací (firmy, školy, úřadu) nebo i propojení zařízení v rámci domácí sítě.</a:t>
            </a:r>
          </a:p>
          <a:p>
            <a:pPr marL="171450" indent="-171450">
              <a:lnSpc>
                <a:spcPct val="150000"/>
              </a:lnSpc>
              <a:spcBef>
                <a:spcPts val="600"/>
              </a:spcBef>
              <a:spcAft>
                <a:spcPts val="600"/>
              </a:spcAft>
              <a:buFont typeface="Arial" panose="020B0604020202020204" pitchFamily="34" charset="0"/>
              <a:buChar char="•"/>
            </a:pPr>
            <a:r>
              <a:rPr lang="cs-CZ" baseline="0"/>
              <a:t>V těchto místních sítích mohou jejich uživatelé využívat uzavřené komunikační služby, které se symbolicky označují jako </a:t>
            </a:r>
            <a:r>
              <a:rPr lang="cs-CZ" b="1" baseline="0"/>
              <a:t>intranet</a:t>
            </a:r>
            <a:r>
              <a:rPr lang="cs-CZ" baseline="0"/>
              <a:t> ("vnitřní síť").</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a:t>
            </a:fld>
            <a:endParaRPr lang="cs-CZ"/>
          </a:p>
        </p:txBody>
      </p:sp>
    </p:spTree>
    <p:extLst>
      <p:ext uri="{BB962C8B-B14F-4D97-AF65-F5344CB8AC3E}">
        <p14:creationId xmlns:p14="http://schemas.microsoft.com/office/powerpoint/2010/main" val="33758771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a:solidFill>
                  <a:schemeClr val="tx1"/>
                </a:solidFill>
                <a:effectLst/>
                <a:latin typeface="+mn-lt"/>
                <a:ea typeface="+mn-ea"/>
                <a:cs typeface="+mn-cs"/>
              </a:rPr>
              <a:t>Webhosting</a:t>
            </a:r>
            <a:r>
              <a:rPr lang="cs-CZ" sz="1200" b="0" i="0" kern="1200">
                <a:solidFill>
                  <a:schemeClr val="tx1"/>
                </a:solidFill>
                <a:effectLst/>
                <a:latin typeface="+mn-lt"/>
                <a:ea typeface="+mn-ea"/>
                <a:cs typeface="+mn-cs"/>
              </a:rPr>
              <a:t> je pronájem prostoru pro webové stránky na cizím serveru. Pronajímatel serveru bývá označován jako poskytovatel webhostingu (webového prostoru).</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Díky webhostingu se dají webové stránky umístit na internet, bez potřeby vlastního serveru. Obvykle jde o placenou službu, někdy se nabízí i bezplatná varianta, tzv. </a:t>
            </a:r>
            <a:r>
              <a:rPr lang="cs-CZ" sz="1200" b="1" i="0" kern="1200">
                <a:solidFill>
                  <a:schemeClr val="tx1"/>
                </a:solidFill>
                <a:effectLst/>
                <a:latin typeface="+mn-lt"/>
                <a:ea typeface="+mn-ea"/>
                <a:cs typeface="+mn-cs"/>
              </a:rPr>
              <a:t>freehosting</a:t>
            </a:r>
            <a:r>
              <a:rPr lang="cs-CZ" sz="1200" b="0" i="0" kern="1200">
                <a:solidFill>
                  <a:schemeClr val="tx1"/>
                </a:solidFill>
                <a:effectLst/>
                <a:latin typeface="+mn-lt"/>
                <a:ea typeface="+mn-ea"/>
                <a:cs typeface="+mn-cs"/>
              </a:rPr>
              <a:t>. Ten obvykle nezahrnuje žádné záruky ohledně funkčnosti, má omezenou technickou podporu. Často je s freehostingem spojeno umisťování reklamy na stránkách.</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V rámci webhostingu jsou nabízeny různé skriptovací technologie (PHP, ASP, ASP.NET, JSP), databáze (MySQL, PostgreSQL, MS SQL), většinou také e-mailové schránky s antispamovými a antivirovými filtry. Stránky se na server kopírují převážně protokolem FTP.</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Webhosting je pouze samotné umístění stránek na serveru poskytovatele. Aby se uživatelé internetu ke stránkám dostali, je potřeba mít </a:t>
            </a:r>
            <a:r>
              <a:rPr lang="cs-CZ" sz="1200" b="1" i="0" kern="1200">
                <a:solidFill>
                  <a:schemeClr val="tx1"/>
                </a:solidFill>
                <a:effectLst/>
                <a:latin typeface="+mn-lt"/>
                <a:ea typeface="+mn-ea"/>
                <a:cs typeface="+mn-cs"/>
              </a:rPr>
              <a:t>zaregistrovánu doménu</a:t>
            </a:r>
            <a:r>
              <a:rPr lang="cs-CZ" sz="1200" b="0" i="0" kern="1200">
                <a:solidFill>
                  <a:schemeClr val="tx1"/>
                </a:solidFill>
                <a:effectLst/>
                <a:latin typeface="+mn-lt"/>
                <a:ea typeface="+mn-ea"/>
                <a:cs typeface="+mn-cs"/>
              </a:rPr>
              <a:t> (např. s názvem společnosti). Alternativně lze u některých firem zdarma využít domény 3. řádu, například vasejmeno.poskytovatel.cz.</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Správcem domény druhého řádu je pro národní</a:t>
            </a:r>
            <a:r>
              <a:rPr lang="cs-CZ" sz="1200" b="0" i="0" kern="1200" baseline="0">
                <a:solidFill>
                  <a:schemeClr val="tx1"/>
                </a:solidFill>
                <a:effectLst/>
                <a:latin typeface="+mn-lt"/>
                <a:ea typeface="+mn-ea"/>
                <a:cs typeface="+mn-cs"/>
              </a:rPr>
              <a:t> doménu .cz společnost </a:t>
            </a:r>
            <a:r>
              <a:rPr lang="cs-CZ" sz="1200" b="1" i="0" kern="1200" baseline="0">
                <a:solidFill>
                  <a:schemeClr val="tx1"/>
                </a:solidFill>
                <a:effectLst/>
                <a:latin typeface="+mn-lt"/>
                <a:ea typeface="+mn-ea"/>
                <a:cs typeface="+mn-cs"/>
              </a:rPr>
              <a:t>CZ.NIC</a:t>
            </a:r>
            <a:r>
              <a:rPr lang="cs-CZ" sz="1200" b="0" i="0" kern="1200" baseline="0">
                <a:solidFill>
                  <a:schemeClr val="tx1"/>
                </a:solidFill>
                <a:effectLst/>
                <a:latin typeface="+mn-lt"/>
                <a:ea typeface="+mn-ea"/>
                <a:cs typeface="+mn-cs"/>
              </a:rPr>
              <a:t>. Na svých stránkách umožňuje náhled na podrobnější informace o každé zaregistrované doméně, včetně jejího vlastníka, data expirace (tj. dne, kdy vyprší předplacení registrace) a některých technických údajů (např. adresy DNS serverů). Najdeme zde i přehled </a:t>
            </a:r>
            <a:r>
              <a:rPr lang="cs-CZ" sz="1200" b="1" i="0" kern="1200" baseline="0">
                <a:solidFill>
                  <a:schemeClr val="tx1"/>
                </a:solidFill>
                <a:effectLst/>
                <a:latin typeface="+mn-lt"/>
                <a:ea typeface="+mn-ea"/>
                <a:cs typeface="+mn-cs"/>
              </a:rPr>
              <a:t>registrátorů domén</a:t>
            </a:r>
            <a:r>
              <a:rPr lang="cs-CZ" sz="1200" b="0" i="0" kern="1200" baseline="0">
                <a:solidFill>
                  <a:schemeClr val="tx1"/>
                </a:solidFill>
                <a:effectLst/>
                <a:latin typeface="+mn-lt"/>
                <a:ea typeface="+mn-ea"/>
                <a:cs typeface="+mn-cs"/>
              </a:rPr>
              <a:t>, neboli firem oprávněných provádět registraci nových doménových jmen</a:t>
            </a:r>
            <a:r>
              <a:rPr lang="en-US" sz="1200" b="0" i="0" kern="1200" baseline="0">
                <a:solidFill>
                  <a:schemeClr val="tx1"/>
                </a:solidFill>
                <a:effectLst/>
                <a:latin typeface="+mn-lt"/>
                <a:ea typeface="+mn-ea"/>
                <a:cs typeface="+mn-cs"/>
              </a:rPr>
              <a:t>;</a:t>
            </a:r>
            <a:r>
              <a:rPr lang="cs-CZ" sz="1200" b="0" i="0" kern="1200" baseline="0">
                <a:solidFill>
                  <a:schemeClr val="tx1"/>
                </a:solidFill>
                <a:effectLst/>
                <a:latin typeface="+mn-lt"/>
                <a:ea typeface="+mn-ea"/>
                <a:cs typeface="+mn-cs"/>
              </a:rPr>
              <a:t> </a:t>
            </a:r>
            <a:r>
              <a:rPr lang="en-US" sz="1200" b="0" i="0" kern="1200" baseline="0">
                <a:solidFill>
                  <a:schemeClr val="tx1"/>
                </a:solidFill>
                <a:effectLst/>
                <a:latin typeface="+mn-lt"/>
                <a:ea typeface="+mn-ea"/>
                <a:cs typeface="+mn-cs"/>
              </a:rPr>
              <a:t>z</a:t>
            </a:r>
            <a:r>
              <a:rPr lang="cs-CZ" sz="1200" b="0" i="0" kern="1200" baseline="0">
                <a:solidFill>
                  <a:schemeClr val="tx1"/>
                </a:solidFill>
                <a:effectLst/>
                <a:latin typeface="+mn-lt"/>
                <a:ea typeface="+mn-ea"/>
                <a:cs typeface="+mn-cs"/>
              </a:rPr>
              <a:t>pravidla jde i o významné poskytovatele</a:t>
            </a:r>
            <a:r>
              <a:rPr lang="en-US" sz="1200" b="0" i="0" kern="1200" baseline="0">
                <a:solidFill>
                  <a:schemeClr val="tx1"/>
                </a:solidFill>
                <a:effectLst/>
                <a:latin typeface="+mn-lt"/>
                <a:ea typeface="+mn-ea"/>
                <a:cs typeface="+mn-cs"/>
              </a:rPr>
              <a:t> webhostingu.</a:t>
            </a:r>
            <a:endParaRPr lang="cs-CZ" sz="1200" b="0" i="0" kern="1200" baseline="0">
              <a:solidFill>
                <a:schemeClr val="tx1"/>
              </a:solidFill>
              <a:effectLst/>
              <a:latin typeface="+mn-lt"/>
              <a:ea typeface="+mn-ea"/>
              <a:cs typeface="+mn-cs"/>
            </a:endParaRPr>
          </a:p>
          <a:p>
            <a:pPr marL="0" indent="0">
              <a:buFont typeface="Arial" panose="020B0604020202020204" pitchFamily="34" charset="0"/>
              <a:buNone/>
            </a:pPr>
            <a:r>
              <a:rPr lang="cs-CZ" sz="1200" b="1" i="0" kern="1200">
                <a:solidFill>
                  <a:schemeClr val="tx1"/>
                </a:solidFill>
                <a:effectLst/>
                <a:latin typeface="+mn-lt"/>
                <a:ea typeface="+mn-ea"/>
                <a:cs typeface="+mn-cs"/>
              </a:rPr>
              <a:t>Typy hostingu:</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Sdílený webhosting </a:t>
            </a:r>
            <a:r>
              <a:rPr lang="cs-CZ" sz="1200" b="0" i="0" kern="1200">
                <a:solidFill>
                  <a:schemeClr val="tx1"/>
                </a:solidFill>
                <a:effectLst/>
                <a:latin typeface="+mn-lt"/>
                <a:ea typeface="+mn-ea"/>
                <a:cs typeface="+mn-cs"/>
              </a:rPr>
              <a:t>– základní typ webhostingu, kde uživatel provozuje jednu doménu 2. řádu.</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Multihosting</a:t>
            </a:r>
            <a:r>
              <a:rPr lang="cs-CZ" sz="1200" b="0" i="0" kern="1200">
                <a:solidFill>
                  <a:schemeClr val="tx1"/>
                </a:solidFill>
                <a:effectLst/>
                <a:latin typeface="+mn-lt"/>
                <a:ea typeface="+mn-ea"/>
                <a:cs typeface="+mn-cs"/>
              </a:rPr>
              <a:t> – hosting většího počtu domén. Jeho obliba vzrostla zejména kvůli lidem s několika menšími stránkami.</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Virtuální server </a:t>
            </a:r>
            <a:r>
              <a:rPr lang="cs-CZ" sz="1200" b="0" i="0" kern="1200">
                <a:solidFill>
                  <a:schemeClr val="tx1"/>
                </a:solidFill>
                <a:effectLst/>
                <a:latin typeface="+mn-lt"/>
                <a:ea typeface="+mn-ea"/>
                <a:cs typeface="+mn-cs"/>
              </a:rPr>
              <a:t>– virtualizovaný stroj, který nabízí velkou konfigurovatelnost a větší výkon. Poměr výkonu a ceny však není kvůli větší režii tak dobrý jako u předchozích řešení. Je vhodný zejména pro uživatele se znalostí Linuxu a pro hosting jiných než webových služeb. Často využívanou formou virtuálního serveru je virtuální privátní server.</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Managed server </a:t>
            </a:r>
            <a:r>
              <a:rPr lang="cs-CZ" sz="1200" b="0" i="0" kern="1200">
                <a:solidFill>
                  <a:schemeClr val="tx1"/>
                </a:solidFill>
                <a:effectLst/>
                <a:latin typeface="+mn-lt"/>
                <a:ea typeface="+mn-ea"/>
                <a:cs typeface="+mn-cs"/>
              </a:rPr>
              <a:t>– poskytovatel pronajme zákazníkovi vlastní server, o který se zároveň stará jeho technická podpora. Jedno z finančně nejnáročnějších řešení.</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Dedikovaný server </a:t>
            </a:r>
            <a:r>
              <a:rPr lang="cs-CZ" sz="1200" b="0" i="0" kern="1200">
                <a:solidFill>
                  <a:schemeClr val="tx1"/>
                </a:solidFill>
                <a:effectLst/>
                <a:latin typeface="+mn-lt"/>
                <a:ea typeface="+mn-ea"/>
                <a:cs typeface="+mn-cs"/>
              </a:rPr>
              <a:t>– pronájem serveru, který spravuje sám zákazník. Nehrozí tak nestabilita či přetížení serverů způsobené aplikacemi jiného zákazníka. Důležitou vlastností dedikovaného serveru je vlastní unikátní IP adresa.</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Serverhousing</a:t>
            </a:r>
            <a:r>
              <a:rPr lang="cs-CZ" sz="1200" b="0" i="0" kern="1200">
                <a:solidFill>
                  <a:schemeClr val="tx1"/>
                </a:solidFill>
                <a:effectLst/>
                <a:latin typeface="+mn-lt"/>
                <a:ea typeface="+mn-ea"/>
                <a:cs typeface="+mn-cs"/>
              </a:rPr>
              <a:t> – umístění vlastního stroje do telehousu poskytovatele.</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20</a:t>
            </a:fld>
            <a:endParaRPr lang="cs-CZ"/>
          </a:p>
        </p:txBody>
      </p:sp>
    </p:spTree>
    <p:extLst>
      <p:ext uri="{BB962C8B-B14F-4D97-AF65-F5344CB8AC3E}">
        <p14:creationId xmlns:p14="http://schemas.microsoft.com/office/powerpoint/2010/main" val="1391141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a:solidFill>
                  <a:schemeClr val="tx1"/>
                </a:solidFill>
                <a:effectLst/>
                <a:latin typeface="+mn-lt"/>
                <a:ea typeface="+mn-ea"/>
                <a:cs typeface="+mn-cs"/>
              </a:rPr>
              <a:t>Internet věcí </a:t>
            </a:r>
            <a:r>
              <a:rPr lang="cs-CZ" sz="1200" b="0" i="0" kern="1200">
                <a:solidFill>
                  <a:schemeClr val="tx1"/>
                </a:solidFill>
                <a:effectLst/>
                <a:latin typeface="+mn-lt"/>
                <a:ea typeface="+mn-ea"/>
                <a:cs typeface="+mn-cs"/>
              </a:rPr>
              <a:t>(anglicky </a:t>
            </a:r>
            <a:r>
              <a:rPr lang="cs-CZ" sz="1200" b="0" i="1" kern="1200">
                <a:solidFill>
                  <a:schemeClr val="tx1"/>
                </a:solidFill>
                <a:effectLst/>
                <a:latin typeface="+mn-lt"/>
                <a:ea typeface="+mn-ea"/>
                <a:cs typeface="+mn-cs"/>
              </a:rPr>
              <a:t>Internet of Things</a:t>
            </a:r>
            <a:r>
              <a:rPr lang="cs-CZ" sz="1200" b="0" i="0" kern="1200">
                <a:solidFill>
                  <a:schemeClr val="tx1"/>
                </a:solidFill>
                <a:effectLst/>
                <a:latin typeface="+mn-lt"/>
                <a:ea typeface="+mn-ea"/>
                <a:cs typeface="+mn-cs"/>
              </a:rPr>
              <a:t>, zkratka </a:t>
            </a:r>
            <a:r>
              <a:rPr lang="cs-CZ" sz="1200" b="1" i="0" kern="1200">
                <a:solidFill>
                  <a:schemeClr val="tx1"/>
                </a:solidFill>
                <a:effectLst/>
                <a:latin typeface="+mn-lt"/>
                <a:ea typeface="+mn-ea"/>
                <a:cs typeface="+mn-cs"/>
              </a:rPr>
              <a:t>IoT</a:t>
            </a:r>
            <a:r>
              <a:rPr lang="cs-CZ" sz="1200" b="0" i="0" kern="1200">
                <a:solidFill>
                  <a:schemeClr val="tx1"/>
                </a:solidFill>
                <a:effectLst/>
                <a:latin typeface="+mn-lt"/>
                <a:ea typeface="+mn-ea"/>
                <a:cs typeface="+mn-cs"/>
              </a:rPr>
              <a:t>) je v informatice označení pro síť fyzických zařízení, vozidel, domácích spotřebičů a dalších zařízení, která jsou vybavena elektronikou, softwarem, senzory, pohyblivými částmi a síťovou konektivitou, která umožňuje těmto zařízením se propojit a vyměňovat si data.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Každé z těchto zařízení je jasně identifikovatelné díky implementovanému výpočetnímu systému, ale přesto je schopno pracovat samostatně v existující infrastruktuře internetu. Snadno tak lze takové zařízení obsloužit pomocí chytrého telefonu nebo je jednoduše připojit k centrální jednotce.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Jde vlastně o koncept umožňující realizaci takzvané </a:t>
            </a:r>
            <a:r>
              <a:rPr lang="cs-CZ" sz="1200" b="1" i="0" kern="1200">
                <a:solidFill>
                  <a:schemeClr val="tx1"/>
                </a:solidFill>
                <a:effectLst/>
                <a:latin typeface="+mn-lt"/>
                <a:ea typeface="+mn-ea"/>
                <a:cs typeface="+mn-cs"/>
              </a:rPr>
              <a:t>"chytré domácnosti" </a:t>
            </a:r>
            <a:r>
              <a:rPr lang="cs-CZ" sz="1200" b="0" i="0" kern="1200">
                <a:solidFill>
                  <a:schemeClr val="tx1"/>
                </a:solidFill>
                <a:effectLst/>
                <a:latin typeface="+mn-lt"/>
                <a:ea typeface="+mn-ea"/>
                <a:cs typeface="+mn-cs"/>
              </a:rPr>
              <a:t>a nejedná se jen o chytré hodinky komunikující s chytrým telefonem nebo automatické zhasínání světel a ovládání vytápění. Moderní trendy jdou ještě dál a dům naplněný přístroji spadajícími do této kategorie dokáže sám řídit klimatizaci, vyhřívání bazénu, ohřev vody, pečovat o akvárium, ale také obsluhovat nastavení alarmu, mechanických zámků, na dálku odpojit od sítě jednotlivé zásuvky, apod.</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21</a:t>
            </a:fld>
            <a:endParaRPr lang="cs-CZ"/>
          </a:p>
        </p:txBody>
      </p:sp>
    </p:spTree>
    <p:extLst>
      <p:ext uri="{BB962C8B-B14F-4D97-AF65-F5344CB8AC3E}">
        <p14:creationId xmlns:p14="http://schemas.microsoft.com/office/powerpoint/2010/main" val="9724866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a:solidFill>
                  <a:schemeClr val="tx1"/>
                </a:solidFill>
                <a:latin typeface="+mn-lt"/>
                <a:ea typeface="+mn-ea"/>
                <a:cs typeface="+mn-cs"/>
              </a:rPr>
              <a:t>Termín „Web 2.0“ je ustálené označení pro etapu vývoje webu (přibližně od roku 2004), v níž byl pevný obsah webových stránek nahrazen prostorem pro sdílení a společnou tvorbu obsahu.</a:t>
            </a:r>
          </a:p>
          <a:p>
            <a:r>
              <a:rPr lang="cs-CZ" sz="1200" b="1" i="0" u="none" strike="noStrike" kern="1200" baseline="0">
                <a:solidFill>
                  <a:schemeClr val="tx1"/>
                </a:solidFill>
                <a:latin typeface="+mn-lt"/>
                <a:ea typeface="+mn-ea"/>
                <a:cs typeface="+mn-cs"/>
              </a:rPr>
              <a:t>Charakteristické rysy Webu 2.0:</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Uživatel je vtažen do tvorby obsahu </a:t>
            </a:r>
            <a:r>
              <a:rPr lang="cs-CZ" sz="1200" b="0" i="0" u="none" strike="noStrike" kern="1200" baseline="0">
                <a:solidFill>
                  <a:schemeClr val="tx1"/>
                </a:solidFill>
                <a:latin typeface="+mn-lt"/>
                <a:ea typeface="+mn-ea"/>
                <a:cs typeface="+mn-cs"/>
              </a:rPr>
              <a:t>- změna komunikačního modelu z one-to-one (tradiční komunikace mezi dvěma osobami) a one-to-many (typická pro masová média – rozhlas, televize) směrem k modelu many-to-many.</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Vznik </a:t>
            </a:r>
            <a:r>
              <a:rPr lang="cs-CZ" sz="1200" b="1" i="0" u="none" strike="noStrike" kern="1200" baseline="0">
                <a:solidFill>
                  <a:schemeClr val="tx1"/>
                </a:solidFill>
                <a:latin typeface="+mn-lt"/>
                <a:ea typeface="+mn-ea"/>
                <a:cs typeface="+mn-cs"/>
              </a:rPr>
              <a:t>uživateli garantovaného obsahu </a:t>
            </a:r>
            <a:r>
              <a:rPr lang="cs-CZ" sz="1200" b="0" i="0" u="none" strike="noStrike" kern="1200" baseline="0">
                <a:solidFill>
                  <a:schemeClr val="tx1"/>
                </a:solidFill>
                <a:latin typeface="+mn-lt"/>
                <a:ea typeface="+mn-ea"/>
                <a:cs typeface="+mn-cs"/>
              </a:rPr>
              <a:t>(typickým příkladem je Wikipedia – encyklopedie, kterou netvoří odborné autority, ale nezřídka anonymní uživatelé).</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Otev</a:t>
            </a:r>
            <a:r>
              <a:rPr lang="cs-CZ" sz="1200" b="0" i="0" u="none" strike="noStrike" kern="1200" baseline="0">
                <a:solidFill>
                  <a:schemeClr val="tx1"/>
                </a:solidFill>
                <a:latin typeface="+mn-lt"/>
                <a:ea typeface="+mn-ea"/>
                <a:cs typeface="+mn-cs"/>
              </a:rPr>
              <a:t>ř</a:t>
            </a:r>
            <a:r>
              <a:rPr lang="cs-CZ" sz="1200" b="1" i="0" u="none" strike="noStrike" kern="1200" baseline="0">
                <a:solidFill>
                  <a:schemeClr val="tx1"/>
                </a:solidFill>
                <a:latin typeface="+mn-lt"/>
                <a:ea typeface="+mn-ea"/>
                <a:cs typeface="+mn-cs"/>
              </a:rPr>
              <a:t>ená komunikace</a:t>
            </a:r>
            <a:r>
              <a:rPr lang="cs-CZ" sz="1200" b="0" i="0" u="none" strike="noStrike" kern="1200" baseline="0">
                <a:solidFill>
                  <a:schemeClr val="tx1"/>
                </a:solidFill>
                <a:latin typeface="+mn-lt"/>
                <a:ea typeface="+mn-ea"/>
                <a:cs typeface="+mn-cs"/>
              </a:rPr>
              <a:t>, sdílení a opakované využití informací.</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Webové stránky se z izolovaných úložišť informací mění na zdroje obsahující informace i funkcionalitu – vznikají skutečné </a:t>
            </a:r>
            <a:r>
              <a:rPr lang="cs-CZ" sz="1200" b="1" i="0" u="none" strike="noStrike" kern="1200" baseline="0">
                <a:solidFill>
                  <a:schemeClr val="tx1"/>
                </a:solidFill>
                <a:latin typeface="+mn-lt"/>
                <a:ea typeface="+mn-ea"/>
                <a:cs typeface="+mn-cs"/>
              </a:rPr>
              <a:t>interaktivní webové aplikace </a:t>
            </a:r>
            <a:r>
              <a:rPr lang="cs-CZ" sz="1200" b="0" i="0" u="none" strike="noStrike" kern="1200" baseline="0">
                <a:solidFill>
                  <a:schemeClr val="tx1"/>
                </a:solidFill>
                <a:latin typeface="+mn-lt"/>
                <a:ea typeface="+mn-ea"/>
                <a:cs typeface="+mn-cs"/>
              </a:rPr>
              <a:t>(podpořené technologiemi jako např. AJAX - Asynchronous JavaScript and XML, Macromedia Flash apod.).</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Je kladen důraz na </a:t>
            </a:r>
            <a:r>
              <a:rPr lang="cs-CZ" sz="1200" b="1" i="0" u="none" strike="noStrike" kern="1200" baseline="0">
                <a:solidFill>
                  <a:schemeClr val="tx1"/>
                </a:solidFill>
                <a:latin typeface="+mn-lt"/>
                <a:ea typeface="+mn-ea"/>
                <a:cs typeface="+mn-cs"/>
              </a:rPr>
              <a:t>lépe organizovaný a roztříděný obsah </a:t>
            </a:r>
            <a:r>
              <a:rPr lang="cs-CZ" sz="1200" b="0" i="0" u="none" strike="noStrike" kern="1200" baseline="0">
                <a:solidFill>
                  <a:schemeClr val="tx1"/>
                </a:solidFill>
                <a:latin typeface="+mn-lt"/>
                <a:ea typeface="+mn-ea"/>
                <a:cs typeface="+mn-cs"/>
              </a:rPr>
              <a:t>s propracovanější hyperlinkovou strukturou.</a:t>
            </a:r>
          </a:p>
          <a:p>
            <a:r>
              <a:rPr lang="cs-CZ" sz="1200" b="1" i="0" u="none" strike="noStrike" kern="1200" baseline="0">
                <a:solidFill>
                  <a:schemeClr val="tx1"/>
                </a:solidFill>
                <a:latin typeface="+mn-lt"/>
                <a:ea typeface="+mn-ea"/>
                <a:cs typeface="+mn-cs"/>
              </a:rPr>
              <a:t>Charakteristické technologie Web 2.0:</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Wiki systémy </a:t>
            </a:r>
            <a:r>
              <a:rPr lang="cs-CZ" sz="1200" b="0" i="0" u="none" strike="noStrike" kern="1200" baseline="0">
                <a:solidFill>
                  <a:schemeClr val="tx1"/>
                </a:solidFill>
                <a:latin typeface="+mn-lt"/>
                <a:ea typeface="+mn-ea"/>
                <a:cs typeface="+mn-cs"/>
              </a:rPr>
              <a:t>(wiki znamená v havajštině „rychle“). Umožňují okamžitou editaci obsahu příslušné stránky kýmkoliv (Wikipedia, Scholarpedia,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Reputační systémy</a:t>
            </a:r>
            <a:r>
              <a:rPr lang="cs-CZ" sz="1200" b="0" i="0" u="none" strike="noStrike" kern="1200" baseline="0">
                <a:solidFill>
                  <a:schemeClr val="tx1"/>
                </a:solidFill>
                <a:latin typeface="+mn-lt"/>
                <a:ea typeface="+mn-ea"/>
                <a:cs typeface="+mn-cs"/>
              </a:rPr>
              <a:t>. Častým problémem na internetu je příliš velké množství dat, spojené s nemožností kvalifikovaně rozhodnout, která z nich jsou užitečná a která nikoliv.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MashUp </a:t>
            </a:r>
            <a:r>
              <a:rPr lang="cs-CZ" sz="1200" b="0" i="0" u="none" strike="noStrike" kern="1200" baseline="0">
                <a:solidFill>
                  <a:schemeClr val="tx1"/>
                </a:solidFill>
                <a:latin typeface="+mn-lt"/>
                <a:ea typeface="+mn-ea"/>
                <a:cs typeface="+mn-cs"/>
              </a:rPr>
              <a:t>(původně to znamenalo termín z hudby, čili zmixování dvou a více písniček v nový celek). Možnost využívat předprogramovaná rozhraní (API) a s jejich pomocí vytvářet nové aplikace či služby (Google News, Google Map apod.).</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Sociální sítě</a:t>
            </a:r>
            <a:r>
              <a:rPr lang="cs-CZ" sz="1200" b="0" i="0" u="none" strike="noStrike" kern="1200" baseline="0">
                <a:solidFill>
                  <a:schemeClr val="tx1"/>
                </a:solidFill>
                <a:latin typeface="+mn-lt"/>
                <a:ea typeface="+mn-ea"/>
                <a:cs typeface="+mn-cs"/>
              </a:rPr>
              <a:t> - Facebook, Instagram, Twitter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Blogy</a:t>
            </a:r>
            <a:r>
              <a:rPr lang="cs-CZ" sz="1200" b="0" i="0" u="none" strike="noStrike" kern="1200" baseline="0">
                <a:solidFill>
                  <a:schemeClr val="tx1"/>
                </a:solidFill>
                <a:latin typeface="+mn-lt"/>
                <a:ea typeface="+mn-ea"/>
                <a:cs typeface="+mn-cs"/>
              </a:rPr>
              <a:t>. Slovo „blog“ vzniklo stažením anglického „web log“, což v češtině zhruba znamená „webový zápisník“, a zkrácením slova „weblog“. Webová aplikace obsahující příspěvky většinou jednoho editora na jedné webové stránce. Nejčastěji, nikoli však nezbytně, bývají zobrazovány v obráceném chronologickém pořadí, (tj. nejnovější nahoře). Autor se nazývá blogger. Mikroblogy (microblog) jsou velmi podobné blogům s tím rozdílem, že příspěvek délkou obvykle nepřesahuje 160 znaků (délka jedné SMS). Obsah příspěvku bývá odpovědí na otázku "Co právě dělám?" (např. služba Twitter).</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Sdílení videa</a:t>
            </a:r>
            <a:r>
              <a:rPr lang="cs-CZ" sz="1200" b="0" i="0" u="none" strike="noStrike" kern="1200" baseline="0">
                <a:solidFill>
                  <a:schemeClr val="tx1"/>
                </a:solidFill>
                <a:latin typeface="+mn-lt"/>
                <a:ea typeface="+mn-ea"/>
                <a:cs typeface="+mn-cs"/>
              </a:rPr>
              <a:t>. YouTube, Vimeo atd.</a:t>
            </a:r>
          </a:p>
          <a:p>
            <a:endParaRPr lang="cs-CZ" sz="1200" b="1" i="0" u="none" strike="noStrike" kern="1200" baseline="0">
              <a:solidFill>
                <a:schemeClr val="tx1"/>
              </a:solidFill>
              <a:latin typeface="+mn-lt"/>
              <a:ea typeface="+mn-ea"/>
              <a:cs typeface="+mn-cs"/>
            </a:endParaRPr>
          </a:p>
          <a:p>
            <a:r>
              <a:rPr lang="cs-CZ" sz="1200" b="1" i="0" u="none" strike="noStrike" kern="1200" baseline="0">
                <a:solidFill>
                  <a:schemeClr val="tx1"/>
                </a:solidFill>
                <a:latin typeface="+mn-lt"/>
                <a:ea typeface="+mn-ea"/>
                <a:cs typeface="+mn-cs"/>
              </a:rPr>
              <a:t>Web 3.0</a:t>
            </a:r>
          </a:p>
          <a:p>
            <a:r>
              <a:rPr lang="cs-CZ" sz="1200" b="0" i="0" u="none" strike="noStrike" kern="1200" baseline="0">
                <a:solidFill>
                  <a:schemeClr val="tx1"/>
                </a:solidFill>
                <a:latin typeface="+mn-lt"/>
                <a:ea typeface="+mn-ea"/>
                <a:cs typeface="+mn-cs"/>
              </a:rPr>
              <a:t>Termín Web 3.0 navazuje na termín Web 2.0, ale zatím nepanuje přílišná shoda v tom, co by měl přesně označovat. </a:t>
            </a:r>
          </a:p>
          <a:p>
            <a:r>
              <a:rPr lang="cs-CZ" sz="1200" b="1" i="0" u="none" strike="noStrike" kern="1200" baseline="0">
                <a:solidFill>
                  <a:schemeClr val="tx1"/>
                </a:solidFill>
                <a:latin typeface="+mn-lt"/>
                <a:ea typeface="+mn-ea"/>
                <a:cs typeface="+mn-cs"/>
              </a:rPr>
              <a:t>Charakteristické rysy Webu 3.0:</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Využívání prvků tzv. </a:t>
            </a:r>
            <a:r>
              <a:rPr lang="cs-CZ" sz="1200" b="1" i="0" u="none" strike="noStrike" kern="1200" baseline="0">
                <a:solidFill>
                  <a:schemeClr val="tx1"/>
                </a:solidFill>
                <a:latin typeface="+mn-lt"/>
                <a:ea typeface="+mn-ea"/>
                <a:cs typeface="+mn-cs"/>
              </a:rPr>
              <a:t>sémantického webu</a:t>
            </a:r>
            <a:r>
              <a:rPr lang="cs-CZ" sz="1200" b="0" i="0" u="none" strike="noStrike" kern="1200" baseline="0">
                <a:solidFill>
                  <a:schemeClr val="tx1"/>
                </a:solidFill>
                <a:latin typeface="+mn-lt"/>
                <a:ea typeface="+mn-ea"/>
                <a:cs typeface="+mn-cs"/>
              </a:rPr>
              <a:t>. Sémantický web se má stát novým evolučním stupněm stávajícího webu. Jedná se o web, kde jsou informace strukturovány a uloženy podle standardizovaných pravidel, což usnadňuje jejich vyhledání a zpracování.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Mikroformáty </a:t>
            </a:r>
            <a:r>
              <a:rPr lang="cs-CZ" sz="1200" b="0" i="0" u="none" strike="noStrike" kern="1200" baseline="0">
                <a:solidFill>
                  <a:schemeClr val="tx1"/>
                </a:solidFill>
                <a:latin typeface="+mn-lt"/>
                <a:ea typeface="+mn-ea"/>
                <a:cs typeface="+mn-cs"/>
              </a:rPr>
              <a:t>(anglicky microformat, zkratka </a:t>
            </a:r>
            <a:r>
              <a:rPr lang="el-GR" sz="1200" b="0" i="0" u="none" strike="noStrike" kern="1200" baseline="0">
                <a:solidFill>
                  <a:schemeClr val="tx1"/>
                </a:solidFill>
                <a:latin typeface="+mn-lt"/>
                <a:ea typeface="+mn-ea"/>
                <a:cs typeface="+mn-cs"/>
              </a:rPr>
              <a:t>μ</a:t>
            </a:r>
            <a:r>
              <a:rPr lang="cs-CZ" sz="1200" b="0" i="1" u="none" strike="noStrike" kern="1200" baseline="0">
                <a:solidFill>
                  <a:schemeClr val="tx1"/>
                </a:solidFill>
                <a:latin typeface="+mn-lt"/>
                <a:ea typeface="+mn-ea"/>
                <a:cs typeface="+mn-cs"/>
              </a:rPr>
              <a:t>F</a:t>
            </a:r>
            <a:r>
              <a:rPr lang="cs-CZ" sz="1200" b="0" i="0" u="none" strike="noStrike" kern="1200" baseline="0">
                <a:solidFill>
                  <a:schemeClr val="tx1"/>
                </a:solidFill>
                <a:latin typeface="+mn-lt"/>
                <a:ea typeface="+mn-ea"/>
                <a:cs typeface="+mn-cs"/>
              </a:rPr>
              <a:t>) je způsob, jak do webových stránek ukládat strojově čitelné informace pomocí stávajícího HTML nebo XHTML. Příkladem může být mikroformát hCalendar (zkratka z HTML iCalendar), který umožňuje webovým prohlížečům, vyhledávačům a dalším programům snadno extrahovat informace z webových stránek a pracovat s nimi (např. vyexportovat je do kalendářového programu uživatele).</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Sdílené aplikace</a:t>
            </a:r>
            <a:r>
              <a:rPr lang="cs-CZ" sz="1200" b="0" i="0" u="none" strike="noStrike" kern="1200" baseline="0">
                <a:solidFill>
                  <a:schemeClr val="tx1"/>
                </a:solidFill>
                <a:latin typeface="+mn-lt"/>
                <a:ea typeface="+mn-ea"/>
                <a:cs typeface="+mn-cs"/>
              </a:rPr>
              <a:t>. Ukládání uživatelských dokumentů přímo na Internetu a jejich sdílení v reálném čase – na úpravě se může podílet více lidí (např. služba GoogleDocs).</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Přístup na web prostřednictvím aplikací pro různá zařízení - </a:t>
            </a:r>
            <a:r>
              <a:rPr lang="cs-CZ" sz="1200" b="0" i="0" u="none" strike="noStrike" kern="1200" baseline="0">
                <a:solidFill>
                  <a:schemeClr val="tx1"/>
                </a:solidFill>
                <a:latin typeface="+mn-lt"/>
                <a:ea typeface="+mn-ea"/>
                <a:cs typeface="+mn-cs"/>
              </a:rPr>
              <a:t>PC, tablet, mobilní telefon, chytrá televize...</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Přizpůsobitelnost a personalizace aplikací.</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Větší interakce na softwarové úrovni - </a:t>
            </a:r>
            <a:r>
              <a:rPr lang="cs-CZ" sz="1200" b="0" i="0" u="none" strike="noStrike" kern="1200" baseline="0">
                <a:solidFill>
                  <a:schemeClr val="tx1"/>
                </a:solidFill>
                <a:latin typeface="+mn-lt"/>
                <a:ea typeface="+mn-ea"/>
                <a:cs typeface="+mn-cs"/>
              </a:rPr>
              <a:t>kdokoliv by měl být schopen vytvořit program, stírá se rozdíl mezi profesionály a poloprofesionály.</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Dotazování v přirozeném jazyce a uplatnění částečné </a:t>
            </a:r>
            <a:r>
              <a:rPr lang="cs-CZ" sz="1200" b="1" i="0" u="none" strike="noStrike" kern="1200" baseline="0">
                <a:solidFill>
                  <a:schemeClr val="tx1"/>
                </a:solidFill>
                <a:latin typeface="+mn-lt"/>
                <a:ea typeface="+mn-ea"/>
                <a:cs typeface="+mn-cs"/>
              </a:rPr>
              <a:t>umělé inteligence webu</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Větší využití </a:t>
            </a:r>
            <a:r>
              <a:rPr lang="cs-CZ" sz="1200" b="1" i="0" u="none" strike="noStrike" kern="1200" baseline="0">
                <a:solidFill>
                  <a:schemeClr val="tx1"/>
                </a:solidFill>
                <a:latin typeface="+mn-lt"/>
                <a:ea typeface="+mn-ea"/>
                <a:cs typeface="+mn-cs"/>
              </a:rPr>
              <a:t>videa </a:t>
            </a:r>
            <a:r>
              <a:rPr lang="cs-CZ" sz="1200" b="0" i="0" u="none" strike="noStrike" kern="1200" baseline="0">
                <a:solidFill>
                  <a:schemeClr val="tx1"/>
                </a:solidFill>
                <a:latin typeface="+mn-lt"/>
                <a:ea typeface="+mn-ea"/>
                <a:cs typeface="+mn-cs"/>
              </a:rPr>
              <a:t>a </a:t>
            </a:r>
            <a:r>
              <a:rPr lang="cs-CZ" sz="1200" b="1" i="0" u="none" strike="noStrike" kern="1200" baseline="0">
                <a:solidFill>
                  <a:schemeClr val="tx1"/>
                </a:solidFill>
                <a:latin typeface="+mn-lt"/>
                <a:ea typeface="+mn-ea"/>
                <a:cs typeface="+mn-cs"/>
              </a:rPr>
              <a:t>3D prostředí </a:t>
            </a:r>
            <a:r>
              <a:rPr lang="cs-CZ" sz="1200" b="0" i="0" u="none" strike="noStrike" kern="1200" baseline="0">
                <a:solidFill>
                  <a:schemeClr val="tx1"/>
                </a:solidFill>
                <a:latin typeface="+mn-lt"/>
                <a:ea typeface="+mn-ea"/>
                <a:cs typeface="+mn-cs"/>
              </a:rPr>
              <a:t>webových prohlížečů (např. služba 3B).</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Webové aplikace přizpůsobené </a:t>
            </a:r>
            <a:r>
              <a:rPr lang="cs-CZ" sz="1200" b="1" i="0" kern="1200">
                <a:solidFill>
                  <a:schemeClr val="tx1"/>
                </a:solidFill>
                <a:effectLst/>
                <a:latin typeface="+mn-lt"/>
                <a:ea typeface="+mn-ea"/>
                <a:cs typeface="+mn-cs"/>
              </a:rPr>
              <a:t>dotykovému ovládání</a:t>
            </a:r>
            <a:r>
              <a:rPr lang="cs-CZ" sz="1200" b="0" i="0" kern="1200">
                <a:solidFill>
                  <a:schemeClr val="tx1"/>
                </a:solidFill>
                <a:effectLst/>
                <a:latin typeface="+mn-lt"/>
                <a:ea typeface="+mn-ea"/>
                <a:cs typeface="+mn-cs"/>
              </a:rPr>
              <a:t>.</a:t>
            </a:r>
          </a:p>
          <a:p>
            <a:pPr marL="171450" indent="-171450">
              <a:buFont typeface="Arial" panose="020B0604020202020204" pitchFamily="34" charset="0"/>
              <a:buChar char="•"/>
            </a:pPr>
            <a:r>
              <a:rPr lang="cs-CZ" sz="1200" b="1" i="0" kern="1200">
                <a:solidFill>
                  <a:schemeClr val="tx1"/>
                </a:solidFill>
                <a:effectLst/>
                <a:latin typeface="+mn-lt"/>
                <a:ea typeface="+mn-ea"/>
                <a:cs typeface="+mn-cs"/>
              </a:rPr>
              <a:t>Zvýší se podíl internetu věcí</a:t>
            </a:r>
            <a:r>
              <a:rPr lang="cs-CZ" sz="1200" b="0" i="0" kern="1200">
                <a:solidFill>
                  <a:schemeClr val="tx1"/>
                </a:solidFill>
                <a:effectLst/>
                <a:latin typeface="+mn-lt"/>
                <a:ea typeface="+mn-ea"/>
                <a:cs typeface="+mn-cs"/>
              </a:rPr>
              <a:t>.</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22</a:t>
            </a:fld>
            <a:endParaRPr lang="cs-CZ"/>
          </a:p>
        </p:txBody>
      </p:sp>
    </p:spTree>
    <p:extLst>
      <p:ext uri="{BB962C8B-B14F-4D97-AF65-F5344CB8AC3E}">
        <p14:creationId xmlns:p14="http://schemas.microsoft.com/office/powerpoint/2010/main" val="1329785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Internet původně vznikl na konci 60. let v době studené války jako vojenský experiment, který měl ověřit určité principy v oblasti datových komunikací. Zejména to, zda je data možné přenášet nejen v souvislém proudu, ale i v malých celcích, tzv. datových paketech.</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ověření těchto principů byla vybudována experimentální síť </a:t>
            </a:r>
            <a:r>
              <a:rPr lang="cs-CZ" sz="1200" b="1" i="0" u="none" strike="noStrike" kern="1200" baseline="0">
                <a:solidFill>
                  <a:schemeClr val="tx1"/>
                </a:solidFill>
                <a:latin typeface="+mn-lt"/>
                <a:ea typeface="+mn-ea"/>
                <a:cs typeface="+mn-cs"/>
              </a:rPr>
              <a:t>ARPANET</a:t>
            </a:r>
            <a:r>
              <a:rPr lang="cs-CZ" sz="1200" b="0" i="0" u="none" strike="noStrike" kern="1200" baseline="0">
                <a:solidFill>
                  <a:schemeClr val="tx1"/>
                </a:solidFill>
                <a:latin typeface="+mn-lt"/>
                <a:ea typeface="+mn-ea"/>
                <a:cs typeface="+mn-cs"/>
              </a:rPr>
              <a:t>, která byla financována vojenskou grantovou agenturou </a:t>
            </a:r>
            <a:r>
              <a:rPr lang="cs-CZ" sz="1200" b="0" i="1" u="none" strike="noStrike" kern="1200" baseline="0">
                <a:solidFill>
                  <a:schemeClr val="tx1"/>
                </a:solidFill>
                <a:latin typeface="+mn-lt"/>
                <a:ea typeface="+mn-ea"/>
                <a:cs typeface="+mn-cs"/>
              </a:rPr>
              <a:t>Advanced Research Projects Agency </a:t>
            </a:r>
            <a:r>
              <a:rPr lang="cs-CZ" sz="1200" b="0" i="0" u="none" strike="noStrike" kern="1200" baseline="0">
                <a:solidFill>
                  <a:schemeClr val="tx1"/>
                </a:solidFill>
                <a:latin typeface="+mn-lt"/>
                <a:ea typeface="+mn-ea"/>
                <a:cs typeface="+mn-cs"/>
              </a:rPr>
              <a:t>– ARPA, později přejmenovanou na DARPA.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Síť byla uvedena do provozu v roce </a:t>
            </a:r>
            <a:r>
              <a:rPr lang="cs-CZ" sz="1200" b="1" i="0" u="none" strike="noStrike" kern="1200" baseline="0">
                <a:solidFill>
                  <a:schemeClr val="tx1"/>
                </a:solidFill>
                <a:latin typeface="+mn-lt"/>
                <a:ea typeface="+mn-ea"/>
                <a:cs typeface="+mn-cs"/>
              </a:rPr>
              <a:t>1969</a:t>
            </a:r>
            <a:r>
              <a:rPr lang="cs-CZ" sz="1200" b="0" i="0" u="none" strike="noStrike" kern="1200" baseline="0">
                <a:solidFill>
                  <a:schemeClr val="tx1"/>
                </a:solidFill>
                <a:latin typeface="+mn-lt"/>
                <a:ea typeface="+mn-ea"/>
                <a:cs typeface="+mn-cs"/>
              </a:rPr>
              <a:t> a na začátku byla tvořena 4 uzly.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 ukončení experimentu předala agentura síť akademickým institucím v USA. Během 70. a 80. let se na původní ARPANET připojovaly stále další akademické sítě</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Za "otce internetu" bývá označován americký informatik </a:t>
            </a:r>
            <a:r>
              <a:rPr lang="cs-CZ" sz="1200" b="1" i="0" u="none" strike="noStrike" kern="1200" baseline="0">
                <a:solidFill>
                  <a:schemeClr val="tx1"/>
                </a:solidFill>
                <a:latin typeface="+mn-lt"/>
                <a:ea typeface="+mn-ea"/>
                <a:cs typeface="+mn-cs"/>
              </a:rPr>
              <a:t>Vint Cerf</a:t>
            </a:r>
            <a:r>
              <a:rPr lang="cs-CZ" sz="1200" b="0" i="0" u="none" strike="noStrike" kern="1200" baseline="0">
                <a:solidFill>
                  <a:schemeClr val="tx1"/>
                </a:solidFill>
                <a:latin typeface="+mn-lt"/>
                <a:ea typeface="+mn-ea"/>
                <a:cs typeface="+mn-cs"/>
              </a:rPr>
              <a:t>, který se svým spolupracovníkem </a:t>
            </a:r>
            <a:r>
              <a:rPr lang="cs-CZ" sz="1200" b="1" i="0" u="none" strike="noStrike" kern="1200" baseline="0">
                <a:solidFill>
                  <a:schemeClr val="tx1"/>
                </a:solidFill>
                <a:latin typeface="+mn-lt"/>
                <a:ea typeface="+mn-ea"/>
                <a:cs typeface="+mn-cs"/>
              </a:rPr>
              <a:t>Bobem Kahnem </a:t>
            </a:r>
            <a:r>
              <a:rPr lang="cs-CZ" sz="1200" b="0" i="0" u="none" strike="noStrike" kern="1200" baseline="0">
                <a:solidFill>
                  <a:schemeClr val="tx1"/>
                </a:solidFill>
                <a:latin typeface="+mn-lt"/>
                <a:ea typeface="+mn-ea"/>
                <a:cs typeface="+mn-cs"/>
              </a:rPr>
              <a:t>použil v roce 1974 poprvé zkrácený pojem </a:t>
            </a:r>
            <a:r>
              <a:rPr lang="cs-CZ" sz="1200" b="1" i="0" u="none" strike="noStrike" kern="1200" baseline="0">
                <a:solidFill>
                  <a:schemeClr val="tx1"/>
                </a:solidFill>
                <a:latin typeface="+mn-lt"/>
                <a:ea typeface="+mn-ea"/>
                <a:cs typeface="+mn-cs"/>
              </a:rPr>
              <a:t>internet</a:t>
            </a:r>
            <a:r>
              <a:rPr lang="cs-CZ" sz="1200" b="0" i="0" u="none" strike="noStrike" kern="1200" baseline="0">
                <a:solidFill>
                  <a:schemeClr val="tx1"/>
                </a:solidFill>
                <a:latin typeface="+mn-lt"/>
                <a:ea typeface="+mn-ea"/>
                <a:cs typeface="+mn-cs"/>
              </a:rPr>
              <a:t> (místo delšího internetworking). Společně také stáli za vznikem rodiny protokolů </a:t>
            </a:r>
            <a:r>
              <a:rPr lang="cs-CZ" sz="1200" b="1" i="0" u="none" strike="noStrike" kern="1200" baseline="0">
                <a:solidFill>
                  <a:schemeClr val="tx1"/>
                </a:solidFill>
                <a:latin typeface="+mn-lt"/>
                <a:ea typeface="+mn-ea"/>
                <a:cs typeface="+mn-cs"/>
              </a:rPr>
              <a:t>TCP/IP</a:t>
            </a:r>
            <a:r>
              <a:rPr lang="cs-CZ" sz="1200" b="0" i="0" u="none" strike="noStrike" kern="1200" baseline="0">
                <a:solidFill>
                  <a:schemeClr val="tx1"/>
                </a:solidFill>
                <a:latin typeface="+mn-lt"/>
                <a:ea typeface="+mn-ea"/>
                <a:cs typeface="+mn-cs"/>
              </a:rPr>
              <a:t>, který je od 1. ledna </a:t>
            </a:r>
            <a:r>
              <a:rPr lang="cs-CZ" sz="1200" b="1" i="0" u="none" strike="noStrike" kern="1200" baseline="0">
                <a:solidFill>
                  <a:schemeClr val="tx1"/>
                </a:solidFill>
                <a:latin typeface="+mn-lt"/>
                <a:ea typeface="+mn-ea"/>
                <a:cs typeface="+mn-cs"/>
              </a:rPr>
              <a:t>1983 </a:t>
            </a:r>
            <a:r>
              <a:rPr lang="cs-CZ" sz="1200" b="0" i="0" u="none" strike="noStrike" kern="1200" baseline="0">
                <a:solidFill>
                  <a:schemeClr val="tx1"/>
                </a:solidFill>
                <a:latin typeface="+mn-lt"/>
                <a:ea typeface="+mn-ea"/>
                <a:cs typeface="+mn-cs"/>
              </a:rPr>
              <a:t>oficiálně používán jako základní komunikační protokol rodící se celosvětové sítě</a:t>
            </a:r>
            <a:r>
              <a:rPr lang="pt-BR"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roce </a:t>
            </a:r>
            <a:r>
              <a:rPr lang="cs-CZ" sz="1200" b="1" i="0" u="none" strike="noStrike" kern="1200" baseline="0">
                <a:solidFill>
                  <a:schemeClr val="tx1"/>
                </a:solidFill>
                <a:latin typeface="+mn-lt"/>
                <a:ea typeface="+mn-ea"/>
                <a:cs typeface="+mn-cs"/>
              </a:rPr>
              <a:t>1986 </a:t>
            </a:r>
            <a:r>
              <a:rPr lang="cs-CZ" sz="1200" b="0" i="0" u="none" strike="noStrike" kern="1200" baseline="0">
                <a:solidFill>
                  <a:schemeClr val="tx1"/>
                </a:solidFill>
                <a:latin typeface="+mn-lt"/>
                <a:ea typeface="+mn-ea"/>
                <a:cs typeface="+mn-cs"/>
              </a:rPr>
              <a:t>došlo ke změně financování internetu – aktivitu v tomto směru přebírá civilní grantová agentura </a:t>
            </a:r>
            <a:r>
              <a:rPr lang="cs-CZ" sz="1200" b="1" i="0" u="none" strike="noStrike" kern="1200" baseline="0">
                <a:solidFill>
                  <a:schemeClr val="tx1"/>
                </a:solidFill>
                <a:latin typeface="+mn-lt"/>
                <a:ea typeface="+mn-ea"/>
                <a:cs typeface="+mn-cs"/>
              </a:rPr>
              <a:t>NSF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National Science Foundation</a:t>
            </a:r>
            <a:r>
              <a:rPr lang="cs-CZ" sz="1200" b="0" i="0" u="none" strike="noStrike" kern="1200" baseline="0">
                <a:solidFill>
                  <a:schemeClr val="tx1"/>
                </a:solidFill>
                <a:latin typeface="+mn-lt"/>
                <a:ea typeface="+mn-ea"/>
                <a:cs typeface="+mn-cs"/>
              </a:rPr>
              <a:t>). Ta se rozhodla posílit a dobudovat vlastní páteřní síť a dala ji název </a:t>
            </a:r>
            <a:r>
              <a:rPr lang="cs-CZ" sz="1200" b="1" i="0" u="none" strike="noStrike" kern="1200" baseline="0">
                <a:solidFill>
                  <a:schemeClr val="tx1"/>
                </a:solidFill>
                <a:latin typeface="+mn-lt"/>
                <a:ea typeface="+mn-ea"/>
                <a:cs typeface="+mn-cs"/>
              </a:rPr>
              <a:t>NSFNET</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osmdesátých letech se k tomuto původně ryze americkému projektu začaly připojovat i některé zahraniční akademické instituce.</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Na </a:t>
            </a:r>
            <a:r>
              <a:rPr lang="cs-CZ" sz="1200" b="1" i="0" u="none" strike="noStrike" kern="1200" baseline="0">
                <a:solidFill>
                  <a:schemeClr val="tx1"/>
                </a:solidFill>
                <a:latin typeface="+mn-lt"/>
                <a:ea typeface="+mn-ea"/>
                <a:cs typeface="+mn-cs"/>
              </a:rPr>
              <a:t>počátku 90. let </a:t>
            </a:r>
            <a:r>
              <a:rPr lang="cs-CZ" sz="1200" b="0" i="0" u="none" strike="noStrike" kern="1200" baseline="0">
                <a:solidFill>
                  <a:schemeClr val="tx1"/>
                </a:solidFill>
                <a:latin typeface="+mn-lt"/>
                <a:ea typeface="+mn-ea"/>
                <a:cs typeface="+mn-cs"/>
              </a:rPr>
              <a:t>došlo k otevření této celosvětové sítě i pro komerční aktivity, která již pod názvem </a:t>
            </a:r>
            <a:r>
              <a:rPr lang="cs-CZ" sz="1200" b="1" i="0" u="none" strike="noStrike" kern="1200" baseline="0">
                <a:solidFill>
                  <a:schemeClr val="tx1"/>
                </a:solidFill>
                <a:latin typeface="+mn-lt"/>
                <a:ea typeface="+mn-ea"/>
                <a:cs typeface="+mn-cs"/>
              </a:rPr>
              <a:t>Internet </a:t>
            </a:r>
            <a:r>
              <a:rPr lang="cs-CZ" sz="1200" b="0" i="0" u="none" strike="noStrike" kern="1200" baseline="0">
                <a:solidFill>
                  <a:schemeClr val="tx1"/>
                </a:solidFill>
                <a:latin typeface="+mn-lt"/>
                <a:ea typeface="+mn-ea"/>
                <a:cs typeface="+mn-cs"/>
              </a:rPr>
              <a:t>přestala být současně dotována z peněz daňových poplatníků. V její soustavě začaly převažovat soukromé komerčně provozované sítě jednotlivých poskytovatelů.</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roce </a:t>
            </a:r>
            <a:r>
              <a:rPr lang="cs-CZ" sz="1200" b="1" i="0" u="none" strike="noStrike" kern="1200" baseline="0">
                <a:solidFill>
                  <a:schemeClr val="tx1"/>
                </a:solidFill>
                <a:latin typeface="+mn-lt"/>
                <a:ea typeface="+mn-ea"/>
                <a:cs typeface="+mn-cs"/>
              </a:rPr>
              <a:t>1993 </a:t>
            </a:r>
            <a:r>
              <a:rPr lang="cs-CZ" sz="1200" b="0" i="0" u="none" strike="noStrike" kern="1200" baseline="0">
                <a:solidFill>
                  <a:schemeClr val="tx1"/>
                </a:solidFill>
                <a:latin typeface="+mn-lt"/>
                <a:ea typeface="+mn-ea"/>
                <a:cs typeface="+mn-cs"/>
              </a:rPr>
              <a:t>se k internetu připojují první česká místa, vzniká síť </a:t>
            </a:r>
            <a:r>
              <a:rPr lang="cs-CZ" sz="1200" b="1" i="0" u="none" strike="noStrike" kern="1200" baseline="0">
                <a:solidFill>
                  <a:schemeClr val="tx1"/>
                </a:solidFill>
                <a:latin typeface="+mn-lt"/>
                <a:ea typeface="+mn-ea"/>
                <a:cs typeface="+mn-cs"/>
              </a:rPr>
              <a:t>CESNET</a:t>
            </a:r>
            <a:r>
              <a:rPr lang="cs-CZ" sz="1200" b="0" i="0" u="none" strike="noStrike" kern="1200" baseline="0">
                <a:solidFill>
                  <a:schemeClr val="tx1"/>
                </a:solidFill>
                <a:latin typeface="+mn-lt"/>
                <a:ea typeface="+mn-ea"/>
                <a:cs typeface="+mn-cs"/>
              </a:rPr>
              <a:t>, propojující české vysoké školy.</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a:t>
            </a:fld>
            <a:endParaRPr lang="cs-CZ"/>
          </a:p>
        </p:txBody>
      </p:sp>
    </p:spTree>
    <p:extLst>
      <p:ext uri="{BB962C8B-B14F-4D97-AF65-F5344CB8AC3E}">
        <p14:creationId xmlns:p14="http://schemas.microsoft.com/office/powerpoint/2010/main" val="2803729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Sítě jsou propojovány hierarchickým způsobem – jeden významnější poskytovatel (</a:t>
            </a:r>
            <a:r>
              <a:rPr lang="cs-CZ" b="1"/>
              <a:t>upstream provider, Backbone ISP</a:t>
            </a:r>
            <a:r>
              <a:rPr lang="cs-CZ"/>
              <a:t>) se tak vůči druhému stává poskytovatelem konektivity a menší poskytovatelé zase disponují menšími sítěmi dalších lokálních poskytovatelů (</a:t>
            </a:r>
            <a:r>
              <a:rPr lang="cs-CZ" b="1"/>
              <a:t>downstream provider, regional ISP</a:t>
            </a:r>
            <a:r>
              <a:rPr lang="cs-CZ"/>
              <a:t>). </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b="1"/>
              <a:t>Internet service provider </a:t>
            </a:r>
            <a:r>
              <a:rPr lang="cs-CZ"/>
              <a:t>(ISP), poskytovatel internetového připojení, je firma nebo organizace prodávající nebo poskytující přístup do Internetu a příbuzné služby. </a:t>
            </a:r>
          </a:p>
          <a:p>
            <a:pPr marL="171450" indent="-171450">
              <a:lnSpc>
                <a:spcPct val="150000"/>
              </a:lnSpc>
              <a:spcBef>
                <a:spcPts val="600"/>
              </a:spcBef>
              <a:spcAft>
                <a:spcPts val="600"/>
              </a:spcAft>
              <a:buFont typeface="Arial" panose="020B0604020202020204" pitchFamily="34" charset="0"/>
              <a:buChar char="•"/>
            </a:pPr>
            <a:r>
              <a:rPr lang="cs-CZ" b="1"/>
              <a:t>Páteřní spoje </a:t>
            </a:r>
            <a:r>
              <a:rPr lang="cs-CZ"/>
              <a:t>internetu (anglicky </a:t>
            </a:r>
            <a:r>
              <a:rPr lang="cs-CZ" i="1"/>
              <a:t>backbone</a:t>
            </a:r>
            <a:r>
              <a:rPr lang="cs-CZ"/>
              <a:t>) jsou dnes realizovány zejména pomocí optických kabelů. </a:t>
            </a:r>
          </a:p>
          <a:p>
            <a:pPr marL="171450" indent="-171450">
              <a:lnSpc>
                <a:spcPct val="150000"/>
              </a:lnSpc>
              <a:spcBef>
                <a:spcPts val="600"/>
              </a:spcBef>
              <a:spcAft>
                <a:spcPts val="600"/>
              </a:spcAft>
              <a:buFont typeface="Arial" panose="020B0604020202020204" pitchFamily="34" charset="0"/>
              <a:buChar char="•"/>
            </a:pPr>
            <a:r>
              <a:rPr lang="cs-CZ"/>
              <a:t>Důležité jsou i spojení tzv. "</a:t>
            </a:r>
            <a:r>
              <a:rPr lang="cs-CZ" b="1"/>
              <a:t>poslední míle</a:t>
            </a:r>
            <a:r>
              <a:rPr lang="cs-CZ"/>
              <a:t>", způsob, jak se k páteřní síti připojují koncoví uživatelé. V současnosti existuje několik možností pro připojení počítače k internetu: pomocí telefonní linky (majitelem linky je telefonní operátor), pomocí kabelové televize nebo vyhrazené linky, pomocí satelitní datové sítě, pozemní bezdrátové datové sítě nebo mobilní telefonní sítě. </a:t>
            </a:r>
          </a:p>
          <a:p>
            <a:pPr marL="171450" indent="-171450">
              <a:lnSpc>
                <a:spcPct val="150000"/>
              </a:lnSpc>
              <a:spcBef>
                <a:spcPts val="600"/>
              </a:spcBef>
              <a:spcAft>
                <a:spcPts val="600"/>
              </a:spcAft>
              <a:buFont typeface="Arial" panose="020B0604020202020204" pitchFamily="34" charset="0"/>
              <a:buChar char="•"/>
            </a:pPr>
            <a:r>
              <a:rPr lang="cs-CZ"/>
              <a:t>Kdyby zůstala striktně zachována hierarchičnost Internetu, procházela by většina spojení přes páteřní propojovací body, tzv. </a:t>
            </a:r>
            <a:r>
              <a:rPr lang="cs-CZ" b="1"/>
              <a:t>NAP</a:t>
            </a:r>
            <a:r>
              <a:rPr lang="cs-CZ"/>
              <a:t> (</a:t>
            </a:r>
            <a:r>
              <a:rPr lang="cs-CZ" b="0" i="1"/>
              <a:t>Network Access Point</a:t>
            </a:r>
            <a:r>
              <a:rPr lang="cs-CZ"/>
              <a:t>), které se většinou nacházely v zámoří a provoz Internetu by z toho důvodu byl velmi neefektivní a pomalý. </a:t>
            </a:r>
          </a:p>
          <a:p>
            <a:pPr marL="171450" indent="-171450">
              <a:lnSpc>
                <a:spcPct val="150000"/>
              </a:lnSpc>
              <a:spcBef>
                <a:spcPts val="600"/>
              </a:spcBef>
              <a:spcAft>
                <a:spcPts val="600"/>
              </a:spcAft>
              <a:buFont typeface="Arial" panose="020B0604020202020204" pitchFamily="34" charset="0"/>
              <a:buChar char="•"/>
            </a:pPr>
            <a:r>
              <a:rPr lang="cs-CZ"/>
              <a:t>V průběhu 90. let minulého století docházelo ke vzniku tzv. </a:t>
            </a:r>
            <a:r>
              <a:rPr lang="cs-CZ" b="1"/>
              <a:t>peeringových center</a:t>
            </a:r>
            <a:r>
              <a:rPr lang="cs-CZ"/>
              <a:t>. </a:t>
            </a:r>
            <a:r>
              <a:rPr lang="cs-CZ" b="1"/>
              <a:t>Peering</a:t>
            </a:r>
            <a:r>
              <a:rPr lang="cs-CZ"/>
              <a:t> je přímé propojení mezi poskytovateli za účelem vzájemného a přímého předávání dat. Tento neutrální peeringový bod vznikl pro ČR v Praze a jeho provoz zajišťuje sdružení </a:t>
            </a:r>
            <a:r>
              <a:rPr lang="cs-CZ" b="1" i="1"/>
              <a:t>NIX.CZ (</a:t>
            </a:r>
            <a:r>
              <a:rPr lang="cs-CZ" b="1" i="1">
                <a:hlinkClick r:id="rId3"/>
              </a:rPr>
              <a:t>https://nix.cz/cs</a:t>
            </a:r>
            <a:r>
              <a:rPr lang="cs-CZ" b="1" i="1"/>
              <a:t>)</a:t>
            </a:r>
            <a:r>
              <a:rPr lang="cs-CZ"/>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4</a:t>
            </a:fld>
            <a:endParaRPr lang="cs-CZ"/>
          </a:p>
        </p:txBody>
      </p:sp>
    </p:spTree>
    <p:extLst>
      <p:ext uri="{BB962C8B-B14F-4D97-AF65-F5344CB8AC3E}">
        <p14:creationId xmlns:p14="http://schemas.microsoft.com/office/powerpoint/2010/main" val="386127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Zrod Internetu byl úzce spojen se snahou vytvořit </a:t>
            </a:r>
            <a:r>
              <a:rPr lang="cs-CZ" sz="1200" b="1" i="0" kern="1200" baseline="0">
                <a:solidFill>
                  <a:schemeClr val="tx1"/>
                </a:solidFill>
                <a:effectLst/>
                <a:latin typeface="+mn-lt"/>
                <a:ea typeface="+mn-ea"/>
                <a:cs typeface="+mn-cs"/>
              </a:rPr>
              <a:t>robustní komunikační síť</a:t>
            </a:r>
            <a:r>
              <a:rPr lang="cs-CZ" sz="1200" b="0" i="0" kern="1200" baseline="0">
                <a:solidFill>
                  <a:schemeClr val="tx1"/>
                </a:solidFill>
                <a:effectLst/>
                <a:latin typeface="+mn-lt"/>
                <a:ea typeface="+mn-ea"/>
                <a:cs typeface="+mn-cs"/>
              </a:rPr>
              <a:t>, která mohla odolat i případnému jadernému útoku a zničení centrálních uzlů, na nichž byla založena </a:t>
            </a:r>
            <a:r>
              <a:rPr lang="cs-CZ" sz="1200" b="1" i="0" kern="1200" baseline="0">
                <a:solidFill>
                  <a:schemeClr val="tx1"/>
                </a:solidFill>
                <a:effectLst/>
                <a:latin typeface="+mn-lt"/>
                <a:ea typeface="+mn-ea"/>
                <a:cs typeface="+mn-cs"/>
              </a:rPr>
              <a:t>tradiční telefonní síť </a:t>
            </a:r>
            <a:r>
              <a:rPr lang="cs-CZ" sz="1200" b="0" i="0" kern="1200" baseline="0">
                <a:solidFill>
                  <a:schemeClr val="tx1"/>
                </a:solidFill>
                <a:effectLst/>
                <a:latin typeface="+mn-lt"/>
                <a:ea typeface="+mn-ea"/>
                <a:cs typeface="+mn-cs"/>
              </a:rPr>
              <a:t>a v ní používaná technologie </a:t>
            </a:r>
            <a:r>
              <a:rPr lang="cs-CZ" sz="1200" b="1" i="0" kern="1200" baseline="0">
                <a:solidFill>
                  <a:schemeClr val="tx1"/>
                </a:solidFill>
                <a:effectLst/>
                <a:latin typeface="+mn-lt"/>
                <a:ea typeface="+mn-ea"/>
                <a:cs typeface="+mn-cs"/>
              </a:rPr>
              <a:t>přepojování okruhů</a:t>
            </a:r>
            <a:r>
              <a:rPr lang="cs-CZ" sz="1200" b="0" i="0" kern="1200" baseline="0">
                <a:solidFill>
                  <a:schemeClr val="tx1"/>
                </a:solidFill>
                <a:effectLst/>
                <a:latin typeface="+mn-lt"/>
                <a:ea typeface="+mn-ea"/>
                <a:cs typeface="+mn-cs"/>
              </a:rPr>
              <a:t>. </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Cíle decentralizovat komunikaci bylo dosaženo vyvinutím alternativní technologie </a:t>
            </a:r>
            <a:r>
              <a:rPr lang="cs-CZ" sz="1200" b="1" i="0" kern="1200" baseline="0">
                <a:solidFill>
                  <a:schemeClr val="tx1"/>
                </a:solidFill>
                <a:effectLst/>
                <a:latin typeface="+mn-lt"/>
                <a:ea typeface="+mn-ea"/>
                <a:cs typeface="+mn-cs"/>
              </a:rPr>
              <a:t>přepojování paketů</a:t>
            </a:r>
            <a:r>
              <a:rPr lang="cs-CZ" sz="1200" b="0" i="0" kern="1200" baseline="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Základní princip je analogií poštovní služby: data jsou posílána postupně v menších "balících" - jako tzv. </a:t>
            </a:r>
            <a:r>
              <a:rPr lang="cs-CZ" sz="1200" b="1" i="0" kern="1200" baseline="0">
                <a:solidFill>
                  <a:schemeClr val="tx1"/>
                </a:solidFill>
                <a:effectLst/>
                <a:latin typeface="+mn-lt"/>
                <a:ea typeface="+mn-ea"/>
                <a:cs typeface="+mn-cs"/>
              </a:rPr>
              <a:t>datové pakety </a:t>
            </a:r>
            <a:r>
              <a:rPr lang="cs-CZ" sz="1200" b="0" i="0" kern="1200" baseline="0">
                <a:solidFill>
                  <a:schemeClr val="tx1"/>
                </a:solidFill>
                <a:effectLst/>
                <a:latin typeface="+mn-lt"/>
                <a:ea typeface="+mn-ea"/>
                <a:cs typeface="+mn-cs"/>
              </a:rPr>
              <a:t>(anglicky </a:t>
            </a:r>
            <a:r>
              <a:rPr lang="cs-CZ" sz="1200" b="0" i="1" kern="1200" baseline="0">
                <a:solidFill>
                  <a:schemeClr val="tx1"/>
                </a:solidFill>
                <a:effectLst/>
                <a:latin typeface="+mn-lt"/>
                <a:ea typeface="+mn-ea"/>
                <a:cs typeface="+mn-cs"/>
              </a:rPr>
              <a:t>packets</a:t>
            </a:r>
            <a:r>
              <a:rPr lang="cs-CZ" sz="1200" b="0" i="0" kern="1200" baseline="0">
                <a:solidFill>
                  <a:schemeClr val="tx1"/>
                </a:solidFill>
                <a:effectLst/>
                <a:latin typeface="+mn-lt"/>
                <a:ea typeface="+mn-ea"/>
                <a:cs typeface="+mn-cs"/>
              </a:rPr>
              <a:t>). Každý paket v sobě nese informaci (</a:t>
            </a:r>
            <a:r>
              <a:rPr lang="cs-CZ" sz="1200" b="1" i="0" kern="1200" baseline="0">
                <a:solidFill>
                  <a:schemeClr val="tx1"/>
                </a:solidFill>
                <a:effectLst/>
                <a:latin typeface="+mn-lt"/>
                <a:ea typeface="+mn-ea"/>
                <a:cs typeface="+mn-cs"/>
              </a:rPr>
              <a:t>IP adresu</a:t>
            </a:r>
            <a:r>
              <a:rPr lang="cs-CZ" sz="1200" b="0" i="0" kern="1200" baseline="0">
                <a:solidFill>
                  <a:schemeClr val="tx1"/>
                </a:solidFill>
                <a:effectLst/>
                <a:latin typeface="+mn-lt"/>
                <a:ea typeface="+mn-ea"/>
                <a:cs typeface="+mn-cs"/>
              </a:rPr>
              <a:t>) odesilatele i příjemce a je počítačovou sítí doručován samostatně.</a:t>
            </a:r>
          </a:p>
          <a:p>
            <a:pPr marL="171450" indent="-171450">
              <a:buFont typeface="Arial" panose="020B0604020202020204" pitchFamily="34" charset="0"/>
              <a:buChar char="•"/>
            </a:pPr>
            <a:r>
              <a:rPr lang="cs-CZ" sz="1200" b="1" i="0" kern="1200" baseline="0">
                <a:solidFill>
                  <a:schemeClr val="tx1"/>
                </a:solidFill>
                <a:effectLst/>
                <a:latin typeface="+mn-lt"/>
                <a:ea typeface="+mn-ea"/>
                <a:cs typeface="+mn-cs"/>
              </a:rPr>
              <a:t>Směrování</a:t>
            </a:r>
            <a:r>
              <a:rPr lang="cs-CZ" sz="1200" b="0" i="0" kern="1200" baseline="0">
                <a:solidFill>
                  <a:schemeClr val="tx1"/>
                </a:solidFill>
                <a:effectLst/>
                <a:latin typeface="+mn-lt"/>
                <a:ea typeface="+mn-ea"/>
                <a:cs typeface="+mn-cs"/>
              </a:rPr>
              <a:t> v uzlech sítě zajišťují specializované přepínače (například switch, router). Jednotlivé pakety mohou sítí putovat různými cestami, a proto mohou k příjemci dorazit za různě dlouhou dobu i v odlišném pořadí.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Hlavní výhodou takového síťového provozu je možnost použít k přepravě paketů alternativní cestu, dojde-li k výpadku nebo zahlcení jednoho ze spojení. Pokud se při přepravě některý z paketů ztratí,</a:t>
            </a:r>
            <a:r>
              <a:rPr lang="cs-CZ" sz="1200" b="0" i="0" kern="1200" baseline="0">
                <a:solidFill>
                  <a:schemeClr val="tx1"/>
                </a:solidFill>
                <a:effectLst/>
                <a:latin typeface="+mn-lt"/>
                <a:ea typeface="+mn-ea"/>
                <a:cs typeface="+mn-cs"/>
              </a:rPr>
              <a:t> nemusí být opakováno vysílání celé zprávy, ale stačí znovu poslat jen nedoručený paket</a:t>
            </a:r>
            <a:r>
              <a:rPr lang="cs-CZ" sz="1200" b="0" i="0" kern="1200">
                <a:solidFill>
                  <a:schemeClr val="tx1"/>
                </a:solidFill>
                <a:effectLst/>
                <a:latin typeface="+mn-lt"/>
                <a:ea typeface="+mn-ea"/>
                <a:cs typeface="+mn-cs"/>
              </a:rPr>
              <a:t>.</a:t>
            </a:r>
            <a:endParaRPr lang="cs-CZ" sz="1200" b="0" i="0" kern="1200" baseline="0">
              <a:solidFill>
                <a:schemeClr val="tx1"/>
              </a:solidFill>
              <a:effectLst/>
              <a:latin typeface="+mn-lt"/>
              <a:ea typeface="+mn-ea"/>
              <a:cs typeface="+mn-cs"/>
            </a:endParaRP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Na straně příjemce pak musí proběhnout poskládání všech souvisejících paketů do správného pořadí, aby posílaná data získala původní podobu a dávala smysl. K tomuto účelu se využívají </a:t>
            </a:r>
            <a:r>
              <a:rPr lang="cs-CZ" sz="1200" b="1" i="0" kern="1200" baseline="0">
                <a:solidFill>
                  <a:schemeClr val="tx1"/>
                </a:solidFill>
                <a:effectLst/>
                <a:latin typeface="+mn-lt"/>
                <a:ea typeface="+mn-ea"/>
                <a:cs typeface="+mn-cs"/>
              </a:rPr>
              <a:t>metadata</a:t>
            </a:r>
            <a:r>
              <a:rPr lang="cs-CZ" sz="1200" b="0" i="0" kern="1200" baseline="0">
                <a:solidFill>
                  <a:schemeClr val="tx1"/>
                </a:solidFill>
                <a:effectLst/>
                <a:latin typeface="+mn-lt"/>
                <a:ea typeface="+mn-ea"/>
                <a:cs typeface="+mn-cs"/>
              </a:rPr>
              <a:t> (různé pomocné informace), jež jsou součástí každého paketu. Důležitou roli v tom hrají rovněž tzv. </a:t>
            </a:r>
            <a:r>
              <a:rPr lang="cs-CZ" sz="1200" b="1" i="0" kern="1200" baseline="0">
                <a:solidFill>
                  <a:schemeClr val="tx1"/>
                </a:solidFill>
                <a:effectLst/>
                <a:latin typeface="+mn-lt"/>
                <a:ea typeface="+mn-ea"/>
                <a:cs typeface="+mn-cs"/>
              </a:rPr>
              <a:t>protokoly</a:t>
            </a:r>
            <a:r>
              <a:rPr lang="cs-CZ" sz="1200" b="0" i="0" kern="1200" baseline="0">
                <a:solidFill>
                  <a:schemeClr val="tx1"/>
                </a:solidFill>
                <a:effectLst/>
                <a:latin typeface="+mn-lt"/>
                <a:ea typeface="+mn-ea"/>
                <a:cs typeface="+mn-cs"/>
              </a:rPr>
              <a:t>. </a:t>
            </a:r>
          </a:p>
          <a:p>
            <a:pPr marL="171450" indent="-171450">
              <a:buFont typeface="Arial" panose="020B0604020202020204" pitchFamily="34" charset="0"/>
              <a:buChar char="•"/>
            </a:pP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5</a:t>
            </a:fld>
            <a:endParaRPr lang="cs-CZ"/>
          </a:p>
        </p:txBody>
      </p:sp>
    </p:spTree>
    <p:extLst>
      <p:ext uri="{BB962C8B-B14F-4D97-AF65-F5344CB8AC3E}">
        <p14:creationId xmlns:p14="http://schemas.microsoft.com/office/powerpoint/2010/main" val="1934289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Každý počítač připojený k Internetu má svoji </a:t>
            </a:r>
            <a:r>
              <a:rPr lang="cs-CZ" sz="1200" b="1" i="0" u="none" strike="noStrike" kern="1200" baseline="0">
                <a:solidFill>
                  <a:schemeClr val="tx1"/>
                </a:solidFill>
                <a:latin typeface="+mn-lt"/>
                <a:ea typeface="+mn-ea"/>
                <a:cs typeface="+mn-cs"/>
              </a:rPr>
              <a:t>IP adresu</a:t>
            </a:r>
            <a:r>
              <a:rPr lang="cs-CZ" sz="1200" b="0" i="0" u="none" strike="noStrike" kern="1200" baseline="0">
                <a:solidFill>
                  <a:schemeClr val="tx1"/>
                </a:solidFill>
                <a:latin typeface="+mn-lt"/>
                <a:ea typeface="+mn-ea"/>
                <a:cs typeface="+mn-cs"/>
              </a:rPr>
              <a:t>. IP adresa (anglicky </a:t>
            </a:r>
            <a:r>
              <a:rPr lang="cs-CZ" sz="1200" b="0" i="1" u="none" strike="noStrike" kern="1200" baseline="0">
                <a:solidFill>
                  <a:schemeClr val="tx1"/>
                </a:solidFill>
                <a:latin typeface="+mn-lt"/>
                <a:ea typeface="+mn-ea"/>
                <a:cs typeface="+mn-cs"/>
              </a:rPr>
              <a:t>IP address</a:t>
            </a:r>
            <a:r>
              <a:rPr lang="cs-CZ" sz="1200" b="0" i="0" u="none" strike="noStrike" kern="1200" baseline="0">
                <a:solidFill>
                  <a:schemeClr val="tx1"/>
                </a:solidFill>
                <a:latin typeface="+mn-lt"/>
                <a:ea typeface="+mn-ea"/>
                <a:cs typeface="+mn-cs"/>
              </a:rPr>
              <a:t>) je v informatice číslo, které jednoznačně identifikuje síťové rozhraní v počítačové síti, v níž se používá IP protokol.</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Tradiční IP adresa verze 4 (</a:t>
            </a:r>
            <a:r>
              <a:rPr lang="cs-CZ" sz="1200" b="1" i="0" u="none" strike="noStrike" kern="1200" baseline="0">
                <a:solidFill>
                  <a:schemeClr val="tx1"/>
                </a:solidFill>
                <a:latin typeface="+mn-lt"/>
                <a:ea typeface="+mn-ea"/>
                <a:cs typeface="+mn-cs"/>
              </a:rPr>
              <a:t>IPv4</a:t>
            </a:r>
            <a:r>
              <a:rPr lang="cs-CZ" sz="1200" b="0" i="0" u="none" strike="noStrike" kern="1200" baseline="0">
                <a:solidFill>
                  <a:schemeClr val="tx1"/>
                </a:solidFill>
                <a:latin typeface="+mn-lt"/>
                <a:ea typeface="+mn-ea"/>
                <a:cs typeface="+mn-cs"/>
              </a:rPr>
              <a:t>) je </a:t>
            </a:r>
            <a:r>
              <a:rPr lang="cs-CZ" sz="1200" b="1" i="0" u="none" strike="noStrike" kern="1200" baseline="0">
                <a:solidFill>
                  <a:schemeClr val="tx1"/>
                </a:solidFill>
                <a:latin typeface="+mn-lt"/>
                <a:ea typeface="+mn-ea"/>
                <a:cs typeface="+mn-cs"/>
              </a:rPr>
              <a:t>32bitový </a:t>
            </a:r>
            <a:r>
              <a:rPr lang="cs-CZ" sz="1200" b="0" i="0" u="none" strike="noStrike" kern="1200" baseline="0">
                <a:solidFill>
                  <a:schemeClr val="tx1"/>
                </a:solidFill>
                <a:latin typeface="+mn-lt"/>
                <a:ea typeface="+mn-ea"/>
                <a:cs typeface="+mn-cs"/>
              </a:rPr>
              <a:t>údaj, který se zapisuje jako 4 desítková čísla v rozmezí 0 – 255 oddělená tečkou (např. 192.168.1.1). Každé z těchto 4 čísel reprezentuje osm bitů adresy (octet).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IP adresu tvoří vždy </a:t>
            </a:r>
            <a:r>
              <a:rPr lang="cs-CZ" sz="1200" b="1" i="0" u="none" strike="noStrike" kern="1200" baseline="0">
                <a:solidFill>
                  <a:schemeClr val="tx1"/>
                </a:solidFill>
                <a:latin typeface="+mn-lt"/>
                <a:ea typeface="+mn-ea"/>
                <a:cs typeface="+mn-cs"/>
              </a:rPr>
              <a:t>adresa sítě a podsítě </a:t>
            </a:r>
            <a:r>
              <a:rPr lang="cs-CZ" sz="1200" b="0" i="0" u="none" strike="noStrike" kern="1200" baseline="0">
                <a:solidFill>
                  <a:schemeClr val="tx1"/>
                </a:solidFill>
                <a:latin typeface="+mn-lt"/>
                <a:ea typeface="+mn-ea"/>
                <a:cs typeface="+mn-cs"/>
              </a:rPr>
              <a:t>(network address) a </a:t>
            </a:r>
            <a:r>
              <a:rPr lang="cs-CZ" sz="1200" b="1" i="0" u="none" strike="noStrike" kern="1200" baseline="0">
                <a:solidFill>
                  <a:schemeClr val="tx1"/>
                </a:solidFill>
                <a:latin typeface="+mn-lt"/>
                <a:ea typeface="+mn-ea"/>
                <a:cs typeface="+mn-cs"/>
              </a:rPr>
              <a:t>adresa síťového rozhraní </a:t>
            </a:r>
            <a:r>
              <a:rPr lang="cs-CZ" sz="1200" b="0" i="0" u="none" strike="noStrike" kern="1200" baseline="0">
                <a:solidFill>
                  <a:schemeClr val="tx1"/>
                </a:solidFill>
                <a:latin typeface="+mn-lt"/>
                <a:ea typeface="+mn-ea"/>
                <a:cs typeface="+mn-cs"/>
              </a:rPr>
              <a:t>(host address). Síťová část adresy je pro množinu počítačů v jedné síti (např. LAN v učebně) společná, jedinečnost každého zařízení pak zajišťuje přidělená adresa síťového rozhraní.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Celkový počet různých IP adres je 2</a:t>
            </a:r>
            <a:r>
              <a:rPr lang="cs-CZ" sz="1200" b="0" i="0" u="none" strike="noStrike" kern="1200" baseline="30000">
                <a:solidFill>
                  <a:schemeClr val="tx1"/>
                </a:solidFill>
                <a:latin typeface="+mn-lt"/>
                <a:ea typeface="+mn-ea"/>
                <a:cs typeface="+mn-cs"/>
              </a:rPr>
              <a:t>32</a:t>
            </a:r>
            <a:r>
              <a:rPr lang="cs-CZ" sz="1200" b="0" i="0" u="none" strike="noStrike" kern="1200" baseline="0">
                <a:solidFill>
                  <a:schemeClr val="tx1"/>
                </a:solidFill>
                <a:latin typeface="+mn-lt"/>
                <a:ea typeface="+mn-ea"/>
                <a:cs typeface="+mn-cs"/>
              </a:rPr>
              <a:t> = 4 294 967 296. Rozsah použitelných adres se nazývá adresní prostor. Adresní prostor IPv4 však nikdy nebude obsahovat 4 miliardy adres, protože určitá jeho část je rezervována pro jiné potřeby protokolu a nemohou být použity. Dále jsou z praktických důvodů IP adresy shlukovány do větších celků, čímž se adresní prostor dále zmenšuje. V souvislosti s prudkým rozmachem počítačů v domácnostech to vedlo k vyčerpání IPv4 adres.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Z důvodu nedostatku adres je IPv4 postupně nahrazován protokolem </a:t>
            </a:r>
            <a:r>
              <a:rPr lang="cs-CZ" sz="1200" b="1" i="0" u="none" strike="noStrike" kern="1200" baseline="0">
                <a:solidFill>
                  <a:schemeClr val="tx1"/>
                </a:solidFill>
                <a:latin typeface="+mn-lt"/>
                <a:ea typeface="+mn-ea"/>
                <a:cs typeface="+mn-cs"/>
              </a:rPr>
              <a:t>IPv6</a:t>
            </a:r>
            <a:r>
              <a:rPr lang="cs-CZ" sz="1200" b="0" i="0" u="none" strike="noStrike" kern="1200" baseline="0">
                <a:solidFill>
                  <a:schemeClr val="tx1"/>
                </a:solidFill>
                <a:latin typeface="+mn-lt"/>
                <a:ea typeface="+mn-ea"/>
                <a:cs typeface="+mn-cs"/>
              </a:rPr>
              <a:t> (IP verze 6), který používá </a:t>
            </a:r>
            <a:r>
              <a:rPr lang="cs-CZ" sz="1200" b="1" i="0" u="none" strike="noStrike" kern="1200" baseline="0">
                <a:solidFill>
                  <a:schemeClr val="tx1"/>
                </a:solidFill>
                <a:latin typeface="+mn-lt"/>
                <a:ea typeface="+mn-ea"/>
                <a:cs typeface="+mn-cs"/>
              </a:rPr>
              <a:t>128bitové</a:t>
            </a:r>
            <a:r>
              <a:rPr lang="cs-CZ" sz="1200" b="0" i="0" u="none" strike="noStrike" kern="1200" baseline="0">
                <a:solidFill>
                  <a:schemeClr val="tx1"/>
                </a:solidFill>
                <a:latin typeface="+mn-lt"/>
                <a:ea typeface="+mn-ea"/>
                <a:cs typeface="+mn-cs"/>
              </a:rPr>
              <a:t> IP adresy zapsané hexadecimálně, například 2001:db8:0:1234:0:567:8:1.</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6</a:t>
            </a:fld>
            <a:endParaRPr lang="cs-CZ"/>
          </a:p>
        </p:txBody>
      </p:sp>
    </p:spTree>
    <p:extLst>
      <p:ext uri="{BB962C8B-B14F-4D97-AF65-F5344CB8AC3E}">
        <p14:creationId xmlns:p14="http://schemas.microsoft.com/office/powerpoint/2010/main" val="1023279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 označování zdrojů na internetu se nepoužívají IP adresy, ale tzv. </a:t>
            </a:r>
            <a:r>
              <a:rPr lang="cs-CZ" sz="1200" b="1" i="0" u="none" strike="noStrike" kern="1200" baseline="0">
                <a:solidFill>
                  <a:schemeClr val="tx1"/>
                </a:solidFill>
                <a:latin typeface="+mn-lt"/>
                <a:ea typeface="+mn-ea"/>
                <a:cs typeface="+mn-cs"/>
              </a:rPr>
              <a:t>doménová jména</a:t>
            </a:r>
            <a:r>
              <a:rPr lang="cs-CZ" sz="1200" b="0" i="0" u="none" strike="noStrike" kern="1200" baseline="0">
                <a:solidFill>
                  <a:schemeClr val="tx1"/>
                </a:solidFill>
                <a:latin typeface="+mn-lt"/>
                <a:ea typeface="+mn-ea"/>
                <a:cs typeface="+mn-cs"/>
              </a:rPr>
              <a:t>, aby byla pro člověka lépe zapamatovatelná (např. </a:t>
            </a:r>
            <a:r>
              <a:rPr lang="cs-CZ" sz="1200" b="0" i="1" u="none" strike="noStrike" kern="1200" baseline="0">
                <a:solidFill>
                  <a:schemeClr val="tx1"/>
                </a:solidFill>
                <a:latin typeface="+mn-lt"/>
                <a:ea typeface="+mn-ea"/>
                <a:cs typeface="+mn-cs"/>
              </a:rPr>
              <a:t>cs.wikipedia.org</a:t>
            </a:r>
            <a:r>
              <a:rPr lang="cs-CZ" sz="1200" b="0" i="0" u="none" strike="noStrike" kern="1200" baseline="0">
                <a:solidFill>
                  <a:schemeClr val="tx1"/>
                </a:solidFill>
                <a:latin typeface="+mn-lt"/>
                <a:ea typeface="+mn-ea"/>
                <a:cs typeface="+mn-cs"/>
              </a:rPr>
              <a:t>). Tato jména se pak převádějí na IP adresy.</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DNS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Domain Name System</a:t>
            </a:r>
            <a:r>
              <a:rPr lang="cs-CZ" sz="1200" b="0" i="0" u="none" strike="noStrike" kern="1200" baseline="0">
                <a:solidFill>
                  <a:schemeClr val="tx1"/>
                </a:solidFill>
                <a:latin typeface="+mn-lt"/>
                <a:ea typeface="+mn-ea"/>
                <a:cs typeface="+mn-cs"/>
              </a:rPr>
              <a:t>) je hierarchický systém doménových jmen, který je realizován servery DNS a protokolem stejného jména, jehož prostřednictvím si tyto servery vyměňují informace. Hlavním úkolem služby DNS je k zadanému doménovému jménu najít odpovídající IP adresu a tu poskytnout některé z internetových služeb k navázání komunikačního spojení pomocí protokolů TCP/IP.</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Prostor doménových jmen tvoří </a:t>
            </a:r>
            <a:r>
              <a:rPr lang="cs-CZ" sz="1200" b="1" i="0" u="none" strike="noStrike" kern="1200" baseline="0">
                <a:solidFill>
                  <a:schemeClr val="tx1"/>
                </a:solidFill>
                <a:latin typeface="+mn-lt"/>
                <a:ea typeface="+mn-ea"/>
                <a:cs typeface="+mn-cs"/>
              </a:rPr>
              <a:t>strom</a:t>
            </a:r>
            <a:r>
              <a:rPr lang="cs-CZ" sz="1200" b="0" i="0" u="none" strike="noStrike" kern="1200" baseline="0">
                <a:solidFill>
                  <a:schemeClr val="tx1"/>
                </a:solidFill>
                <a:latin typeface="+mn-lt"/>
                <a:ea typeface="+mn-ea"/>
                <a:cs typeface="+mn-cs"/>
              </a:rPr>
              <a:t>. V kořeni tohoto stromu je speciální vyhrazené prázdné doménové jméno. Pod tímto </a:t>
            </a:r>
            <a:r>
              <a:rPr lang="cs-CZ" sz="1200" b="1" i="0" u="none" strike="noStrike" kern="1200" baseline="0">
                <a:solidFill>
                  <a:schemeClr val="tx1"/>
                </a:solidFill>
                <a:latin typeface="+mn-lt"/>
                <a:ea typeface="+mn-ea"/>
                <a:cs typeface="+mn-cs"/>
              </a:rPr>
              <a:t>kořenem </a:t>
            </a:r>
            <a:r>
              <a:rPr lang="cs-CZ" sz="1200" b="0" i="0" u="none" strike="noStrike" kern="1200" baseline="0">
                <a:solidFill>
                  <a:schemeClr val="tx1"/>
                </a:solidFill>
                <a:latin typeface="+mn-lt"/>
                <a:ea typeface="+mn-ea"/>
                <a:cs typeface="+mn-cs"/>
              </a:rPr>
              <a:t>jsou uspořádány všechny </a:t>
            </a:r>
            <a:r>
              <a:rPr lang="cs-CZ" sz="1200" b="1" i="0" u="none" strike="noStrike" kern="1200" baseline="0">
                <a:solidFill>
                  <a:schemeClr val="tx1"/>
                </a:solidFill>
                <a:latin typeface="+mn-lt"/>
                <a:ea typeface="+mn-ea"/>
                <a:cs typeface="+mn-cs"/>
              </a:rPr>
              <a:t>domény nejvyššího řádu</a:t>
            </a:r>
            <a:r>
              <a:rPr lang="cs-CZ" sz="1200" b="0" i="0" u="none" strike="noStrike" kern="1200" baseline="0">
                <a:solidFill>
                  <a:schemeClr val="tx1"/>
                </a:solidFill>
                <a:latin typeface="+mn-lt"/>
                <a:ea typeface="+mn-ea"/>
                <a:cs typeface="+mn-cs"/>
              </a:rPr>
              <a:t>. V další úrovni jsou domény 2. úrovně atd.</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Přidělování a správa doménových jmen je stejně tak hierarchická. Např. správce domény wikipedia.org rozhoduje o přidělování domén 3. řádu končících na .wikipedia.org, aniž by musel toto přidělování konzultovat se správcem domény org.</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Domény nejvyššího řádu (</a:t>
            </a:r>
            <a:r>
              <a:rPr lang="cs-CZ" sz="1200" b="0" i="1" u="none" strike="noStrike" kern="1200" baseline="0">
                <a:solidFill>
                  <a:schemeClr val="tx1"/>
                </a:solidFill>
                <a:latin typeface="+mn-lt"/>
                <a:ea typeface="+mn-ea"/>
                <a:cs typeface="+mn-cs"/>
              </a:rPr>
              <a:t>Top Level Domain </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TLD</a:t>
            </a:r>
            <a:r>
              <a:rPr lang="cs-CZ" sz="1200" b="0" i="0" u="none" strike="noStrike" kern="1200" baseline="0">
                <a:solidFill>
                  <a:schemeClr val="tx1"/>
                </a:solidFill>
                <a:latin typeface="+mn-lt"/>
                <a:ea typeface="+mn-ea"/>
                <a:cs typeface="+mn-cs"/>
              </a:rPr>
              <a:t>) dělíme na obecné (</a:t>
            </a:r>
            <a:r>
              <a:rPr lang="cs-CZ" sz="1200" b="1" i="0" u="none" strike="noStrike" kern="1200" baseline="0">
                <a:solidFill>
                  <a:schemeClr val="tx1"/>
                </a:solidFill>
                <a:latin typeface="+mn-lt"/>
                <a:ea typeface="+mn-ea"/>
                <a:cs typeface="+mn-cs"/>
              </a:rPr>
              <a:t>generické</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gTLD</a:t>
            </a:r>
            <a:r>
              <a:rPr lang="cs-CZ" sz="1200" b="0" i="0" u="none" strike="noStrike" kern="1200" baseline="0">
                <a:solidFill>
                  <a:schemeClr val="tx1"/>
                </a:solidFill>
                <a:latin typeface="+mn-lt"/>
                <a:ea typeface="+mn-ea"/>
                <a:cs typeface="+mn-cs"/>
              </a:rPr>
              <a:t>) - například .com, .net, .org, .edu, … a </a:t>
            </a:r>
            <a:r>
              <a:rPr lang="cs-CZ" sz="1200" b="1" i="0" u="none" strike="noStrike" kern="1200" baseline="0">
                <a:solidFill>
                  <a:schemeClr val="tx1"/>
                </a:solidFill>
                <a:latin typeface="+mn-lt"/>
                <a:ea typeface="+mn-ea"/>
                <a:cs typeface="+mn-cs"/>
              </a:rPr>
              <a:t>národní </a:t>
            </a:r>
            <a:r>
              <a:rPr lang="cs-CZ" sz="1200" b="0" i="0" u="none" strike="noStrike" kern="1200" baseline="0">
                <a:solidFill>
                  <a:schemeClr val="tx1"/>
                </a:solidFill>
                <a:latin typeface="+mn-lt"/>
                <a:ea typeface="+mn-ea"/>
                <a:cs typeface="+mn-cs"/>
              </a:rPr>
              <a:t>(</a:t>
            </a:r>
            <a:r>
              <a:rPr lang="cs-CZ" sz="1200" b="1" i="0" u="none" strike="noStrike" kern="1200" baseline="0">
                <a:solidFill>
                  <a:schemeClr val="tx1"/>
                </a:solidFill>
                <a:latin typeface="+mn-lt"/>
                <a:ea typeface="+mn-ea"/>
                <a:cs typeface="+mn-cs"/>
              </a:rPr>
              <a:t>ccTLD</a:t>
            </a:r>
            <a:r>
              <a:rPr lang="cs-CZ" sz="1200" b="0" i="0" u="none" strike="noStrike" kern="1200" baseline="0">
                <a:solidFill>
                  <a:schemeClr val="tx1"/>
                </a:solidFill>
                <a:latin typeface="+mn-lt"/>
                <a:ea typeface="+mn-ea"/>
                <a:cs typeface="+mn-cs"/>
              </a:rPr>
              <a:t>) - například .cz, .sk, .de, .ru, …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ověření funkčnosti systému DNS slouží řádková utilita </a:t>
            </a:r>
            <a:r>
              <a:rPr lang="cs-CZ" sz="1200" b="1" i="0" u="none" strike="noStrike" kern="1200" baseline="0">
                <a:solidFill>
                  <a:schemeClr val="tx1"/>
                </a:solidFill>
                <a:latin typeface="+mn-lt"/>
                <a:ea typeface="+mn-ea"/>
                <a:cs typeface="+mn-cs"/>
              </a:rPr>
              <a:t>nslookup</a:t>
            </a:r>
            <a:r>
              <a:rPr lang="cs-CZ" sz="1200" b="0" i="0" u="none" strike="noStrike" kern="1200" baseline="0">
                <a:solidFill>
                  <a:schemeClr val="tx1"/>
                </a:solidFill>
                <a:latin typeface="+mn-lt"/>
                <a:ea typeface="+mn-ea"/>
                <a:cs typeface="+mn-cs"/>
              </a:rPr>
              <a:t>.</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7</a:t>
            </a:fld>
            <a:endParaRPr lang="cs-CZ"/>
          </a:p>
        </p:txBody>
      </p:sp>
    </p:spTree>
    <p:extLst>
      <p:ext uri="{BB962C8B-B14F-4D97-AF65-F5344CB8AC3E}">
        <p14:creationId xmlns:p14="http://schemas.microsoft.com/office/powerpoint/2010/main" val="34216469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a:solidFill>
                  <a:schemeClr val="tx1"/>
                </a:solidFill>
                <a:effectLst/>
                <a:latin typeface="+mn-lt"/>
                <a:ea typeface="+mn-ea"/>
                <a:cs typeface="+mn-cs"/>
              </a:rPr>
              <a:t>Komunikační </a:t>
            </a:r>
            <a:r>
              <a:rPr lang="cs-CZ" sz="1200" b="1" i="0" kern="1200">
                <a:solidFill>
                  <a:schemeClr val="tx1"/>
                </a:solidFill>
                <a:effectLst/>
                <a:latin typeface="+mn-lt"/>
                <a:ea typeface="+mn-ea"/>
                <a:cs typeface="+mn-cs"/>
              </a:rPr>
              <a:t>protokol</a:t>
            </a:r>
            <a:r>
              <a:rPr lang="cs-CZ" sz="1200" b="0" i="0" kern="1200">
                <a:solidFill>
                  <a:schemeClr val="tx1"/>
                </a:solidFill>
                <a:effectLst/>
                <a:latin typeface="+mn-lt"/>
                <a:ea typeface="+mn-ea"/>
                <a:cs typeface="+mn-cs"/>
              </a:rPr>
              <a:t> je množina pravidel, která určují syntaxi a význam jednotlivých zpráv při komunikaci.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Protokoly jsou obvykle definovány v dokumentech RFC (</a:t>
            </a:r>
            <a:r>
              <a:rPr lang="cs-CZ" sz="1200" b="0" i="0" u="none" strike="noStrike" kern="1200">
                <a:solidFill>
                  <a:schemeClr val="tx1"/>
                </a:solidFill>
                <a:effectLst/>
                <a:latin typeface="+mn-lt"/>
                <a:ea typeface="+mn-ea"/>
                <a:cs typeface="+mn-cs"/>
              </a:rPr>
              <a:t>anlicky</a:t>
            </a:r>
            <a:r>
              <a:rPr lang="cs-CZ" sz="1200" b="0" i="0" u="none" strike="noStrike" kern="1200" baseline="0">
                <a:solidFill>
                  <a:schemeClr val="tx1"/>
                </a:solidFill>
                <a:effectLst/>
                <a:latin typeface="+mn-lt"/>
                <a:ea typeface="+mn-ea"/>
                <a:cs typeface="+mn-cs"/>
              </a:rPr>
              <a:t> </a:t>
            </a:r>
            <a:r>
              <a:rPr lang="cs-CZ" sz="1200" b="0" i="1" kern="1200">
                <a:solidFill>
                  <a:schemeClr val="tx1"/>
                </a:solidFill>
                <a:effectLst/>
                <a:latin typeface="+mn-lt"/>
                <a:ea typeface="+mn-ea"/>
                <a:cs typeface="+mn-cs"/>
              </a:rPr>
              <a:t>Request For Comments</a:t>
            </a:r>
            <a:r>
              <a:rPr lang="cs-CZ" sz="1200" b="0" i="0" kern="1200">
                <a:solidFill>
                  <a:schemeClr val="tx1"/>
                </a:solidFill>
                <a:effectLst/>
                <a:latin typeface="+mn-lt"/>
                <a:ea typeface="+mn-ea"/>
                <a:cs typeface="+mn-cs"/>
              </a:rPr>
              <a:t>, tj. </a:t>
            </a:r>
            <a:r>
              <a:rPr lang="cs-CZ" sz="1200" b="0" i="1" kern="1200">
                <a:solidFill>
                  <a:schemeClr val="tx1"/>
                </a:solidFill>
                <a:effectLst/>
                <a:latin typeface="+mn-lt"/>
                <a:ea typeface="+mn-ea"/>
                <a:cs typeface="+mn-cs"/>
              </a:rPr>
              <a:t>žádost o komentáře</a:t>
            </a:r>
            <a:r>
              <a:rPr lang="cs-CZ" sz="1200" b="0" i="0" kern="1200">
                <a:solidFill>
                  <a:schemeClr val="tx1"/>
                </a:solidFill>
                <a:effectLst/>
                <a:latin typeface="+mn-lt"/>
                <a:ea typeface="+mn-ea"/>
                <a:cs typeface="+mn-cs"/>
              </a:rPr>
              <a:t>), jež nejsou normami, ale spíše doporučeními, která se všichni snaží dodržovat, aby dosáhli bezproblémové komunikace. Dobrovolnost dodržování těchto dokumentů a jejich snaha o jejich naplňování odpovídá podstatě svobodného fungování samotného internetu.</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Zásadní význam pro fungování Internetu má rodina protokolů </a:t>
            </a:r>
            <a:r>
              <a:rPr lang="cs-CZ" sz="1200" b="1" i="0" kern="1200">
                <a:solidFill>
                  <a:schemeClr val="tx1"/>
                </a:solidFill>
                <a:effectLst/>
                <a:latin typeface="+mn-lt"/>
                <a:ea typeface="+mn-ea"/>
                <a:cs typeface="+mn-cs"/>
              </a:rPr>
              <a:t>TCP/IP</a:t>
            </a:r>
            <a:r>
              <a:rPr lang="cs-CZ" sz="1200" b="0" i="0" kern="120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Architektura TCP/IP je členěna do čtyř vrstev: </a:t>
            </a:r>
            <a:r>
              <a:rPr lang="cs-CZ" sz="1200" b="1" i="0" kern="1200">
                <a:solidFill>
                  <a:schemeClr val="tx1"/>
                </a:solidFill>
                <a:effectLst/>
                <a:latin typeface="+mn-lt"/>
                <a:ea typeface="+mn-ea"/>
                <a:cs typeface="+mn-cs"/>
              </a:rPr>
              <a:t>aplikační</a:t>
            </a:r>
            <a:r>
              <a:rPr lang="cs-CZ" sz="1200" b="0" i="0" kern="1200">
                <a:solidFill>
                  <a:schemeClr val="tx1"/>
                </a:solidFill>
                <a:effectLst/>
                <a:latin typeface="+mn-lt"/>
                <a:ea typeface="+mn-ea"/>
                <a:cs typeface="+mn-cs"/>
              </a:rPr>
              <a:t>, </a:t>
            </a:r>
            <a:r>
              <a:rPr lang="cs-CZ" sz="1200" b="1" i="0" kern="1200">
                <a:solidFill>
                  <a:schemeClr val="tx1"/>
                </a:solidFill>
                <a:effectLst/>
                <a:latin typeface="+mn-lt"/>
                <a:ea typeface="+mn-ea"/>
                <a:cs typeface="+mn-cs"/>
              </a:rPr>
              <a:t>transportní</a:t>
            </a:r>
            <a:r>
              <a:rPr lang="cs-CZ" sz="1200" b="0" i="0" kern="1200">
                <a:solidFill>
                  <a:schemeClr val="tx1"/>
                </a:solidFill>
                <a:effectLst/>
                <a:latin typeface="+mn-lt"/>
                <a:ea typeface="+mn-ea"/>
                <a:cs typeface="+mn-cs"/>
              </a:rPr>
              <a:t>, </a:t>
            </a:r>
            <a:r>
              <a:rPr lang="cs-CZ" sz="1200" b="1" i="0" kern="1200">
                <a:solidFill>
                  <a:schemeClr val="tx1"/>
                </a:solidFill>
                <a:effectLst/>
                <a:latin typeface="+mn-lt"/>
                <a:ea typeface="+mn-ea"/>
                <a:cs typeface="+mn-cs"/>
              </a:rPr>
              <a:t>síťové</a:t>
            </a:r>
            <a:r>
              <a:rPr lang="cs-CZ" sz="1200" b="0" i="0" kern="1200">
                <a:solidFill>
                  <a:schemeClr val="tx1"/>
                </a:solidFill>
                <a:effectLst/>
                <a:latin typeface="+mn-lt"/>
                <a:ea typeface="+mn-ea"/>
                <a:cs typeface="+mn-cs"/>
              </a:rPr>
              <a:t> a</a:t>
            </a:r>
            <a:r>
              <a:rPr lang="cs-CZ" sz="1200" b="1" i="0" kern="1200">
                <a:solidFill>
                  <a:schemeClr val="tx1"/>
                </a:solidFill>
                <a:effectLst/>
                <a:latin typeface="+mn-lt"/>
                <a:ea typeface="+mn-ea"/>
                <a:cs typeface="+mn-cs"/>
              </a:rPr>
              <a:t> vrstvy síťového rozhraní</a:t>
            </a:r>
            <a:r>
              <a:rPr lang="cs-CZ" sz="1200" b="0" i="0" kern="1200">
                <a:solidFill>
                  <a:schemeClr val="tx1"/>
                </a:solidFill>
                <a:effectLst/>
                <a:latin typeface="+mn-lt"/>
                <a:ea typeface="+mn-ea"/>
                <a:cs typeface="+mn-cs"/>
              </a:rPr>
              <a:t>.</a:t>
            </a:r>
          </a:p>
          <a:p>
            <a:pPr marL="171450" indent="-171450">
              <a:buFont typeface="Arial" panose="020B0604020202020204" pitchFamily="34" charset="0"/>
              <a:buChar char="•"/>
            </a:pPr>
            <a:r>
              <a:rPr lang="cs-CZ" sz="1200" b="1" i="0" kern="1200" baseline="0">
                <a:solidFill>
                  <a:schemeClr val="tx1"/>
                </a:solidFill>
                <a:effectLst/>
                <a:latin typeface="+mn-lt"/>
                <a:ea typeface="+mn-ea"/>
                <a:cs typeface="+mn-cs"/>
              </a:rPr>
              <a:t>Vrstva síťového rozhraní </a:t>
            </a:r>
            <a:r>
              <a:rPr lang="cs-CZ" sz="1200" b="0" i="0" kern="1200" baseline="0">
                <a:solidFill>
                  <a:schemeClr val="tx1"/>
                </a:solidFill>
                <a:effectLst/>
                <a:latin typeface="+mn-lt"/>
                <a:ea typeface="+mn-ea"/>
                <a:cs typeface="+mn-cs"/>
              </a:rPr>
              <a:t>je symbolicky uváděna na nejnižší úrovni, protože umožňuje přístup k fyzickému přenosovému médiu.</a:t>
            </a:r>
          </a:p>
          <a:p>
            <a:pPr marL="171450" indent="-171450">
              <a:buFont typeface="Arial" panose="020B0604020202020204" pitchFamily="34" charset="0"/>
              <a:buChar char="•"/>
            </a:pPr>
            <a:r>
              <a:rPr lang="cs-CZ" sz="1200" b="1" i="0" kern="1200" baseline="0">
                <a:solidFill>
                  <a:schemeClr val="tx1"/>
                </a:solidFill>
                <a:effectLst/>
                <a:latin typeface="+mn-lt"/>
                <a:ea typeface="+mn-ea"/>
                <a:cs typeface="+mn-cs"/>
              </a:rPr>
              <a:t>Síťová vrstva </a:t>
            </a:r>
            <a:r>
              <a:rPr lang="cs-CZ" sz="1200" b="0" i="0" kern="1200" baseline="0">
                <a:solidFill>
                  <a:schemeClr val="tx1"/>
                </a:solidFill>
                <a:effectLst/>
                <a:latin typeface="+mn-lt"/>
                <a:ea typeface="+mn-ea"/>
                <a:cs typeface="+mn-cs"/>
              </a:rPr>
              <a:t>zajišťuje především adresování, směrování a předávání paketů v rámci sítě. Důležitou roli na této úrovni sehrává protokol </a:t>
            </a:r>
            <a:r>
              <a:rPr lang="cs-CZ" sz="1200" b="1" i="0" kern="1200" baseline="0">
                <a:solidFill>
                  <a:schemeClr val="tx1"/>
                </a:solidFill>
                <a:effectLst/>
                <a:latin typeface="+mn-lt"/>
                <a:ea typeface="+mn-ea"/>
                <a:cs typeface="+mn-cs"/>
              </a:rPr>
              <a:t>IP </a:t>
            </a:r>
            <a:r>
              <a:rPr lang="cs-CZ" sz="1200" b="0" i="0" kern="1200">
                <a:solidFill>
                  <a:schemeClr val="tx1"/>
                </a:solidFill>
                <a:effectLst/>
                <a:latin typeface="+mn-lt"/>
                <a:ea typeface="+mn-ea"/>
                <a:cs typeface="+mn-cs"/>
              </a:rPr>
              <a:t>(anglicky </a:t>
            </a:r>
            <a:r>
              <a:rPr lang="cs-CZ" sz="1200" b="0" i="1" kern="1200">
                <a:solidFill>
                  <a:schemeClr val="tx1"/>
                </a:solidFill>
                <a:effectLst/>
                <a:latin typeface="+mn-lt"/>
                <a:ea typeface="+mn-ea"/>
                <a:cs typeface="+mn-cs"/>
              </a:rPr>
              <a:t>Internet Protocol</a:t>
            </a:r>
            <a:r>
              <a:rPr lang="cs-CZ" sz="1200" b="0" i="0" kern="1200">
                <a:solidFill>
                  <a:schemeClr val="tx1"/>
                </a:solidFill>
                <a:effectLst/>
                <a:latin typeface="+mn-lt"/>
                <a:ea typeface="+mn-ea"/>
                <a:cs typeface="+mn-cs"/>
              </a:rPr>
              <a:t>)</a:t>
            </a:r>
            <a:r>
              <a:rPr lang="cs-CZ" sz="1200" b="0" i="0" kern="1200" baseline="0">
                <a:solidFill>
                  <a:schemeClr val="tx1"/>
                </a:solidFill>
                <a:effectLst/>
                <a:latin typeface="+mn-lt"/>
                <a:ea typeface="+mn-ea"/>
                <a:cs typeface="+mn-cs"/>
              </a:rPr>
              <a:t>, jehož úkolem je zajistit přenos dat mezi IP adresami zařízení odesilatele a příjemce.</a:t>
            </a:r>
          </a:p>
          <a:p>
            <a:pPr marL="171450" indent="-171450">
              <a:buFont typeface="Arial" panose="020B0604020202020204" pitchFamily="34" charset="0"/>
              <a:buChar char="•"/>
            </a:pPr>
            <a:r>
              <a:rPr lang="cs-CZ" sz="1200" b="1" i="0" kern="1200" baseline="0">
                <a:solidFill>
                  <a:schemeClr val="tx1"/>
                </a:solidFill>
                <a:effectLst/>
                <a:latin typeface="+mn-lt"/>
                <a:ea typeface="+mn-ea"/>
                <a:cs typeface="+mn-cs"/>
              </a:rPr>
              <a:t>Transportní vrstva </a:t>
            </a:r>
            <a:r>
              <a:rPr lang="cs-CZ" sz="1200" b="0" i="0" kern="1200" baseline="0">
                <a:solidFill>
                  <a:schemeClr val="tx1"/>
                </a:solidFill>
                <a:effectLst/>
                <a:latin typeface="+mn-lt"/>
                <a:ea typeface="+mn-ea"/>
                <a:cs typeface="+mn-cs"/>
              </a:rPr>
              <a:t>se stará o kvalitu přenosu i kontrolu celistvosti dat. Pro tyto účely se v Internetu používá buď protokol </a:t>
            </a:r>
            <a:r>
              <a:rPr lang="cs-CZ" sz="1200" b="1" i="0" kern="1200" baseline="0">
                <a:solidFill>
                  <a:schemeClr val="tx1"/>
                </a:solidFill>
                <a:effectLst/>
                <a:latin typeface="+mn-lt"/>
                <a:ea typeface="+mn-ea"/>
                <a:cs typeface="+mn-cs"/>
              </a:rPr>
              <a:t>TCP</a:t>
            </a:r>
            <a:r>
              <a:rPr lang="cs-CZ" sz="1200" b="0" i="0" kern="1200" baseline="0">
                <a:solidFill>
                  <a:schemeClr val="tx1"/>
                </a:solidFill>
                <a:effectLst/>
                <a:latin typeface="+mn-lt"/>
                <a:ea typeface="+mn-ea"/>
                <a:cs typeface="+mn-cs"/>
              </a:rPr>
              <a:t> </a:t>
            </a:r>
            <a:r>
              <a:rPr lang="cs-CZ" sz="1200" b="0" i="0" kern="1200">
                <a:solidFill>
                  <a:schemeClr val="tx1"/>
                </a:solidFill>
                <a:effectLst/>
                <a:latin typeface="+mn-lt"/>
                <a:ea typeface="+mn-ea"/>
                <a:cs typeface="+mn-cs"/>
              </a:rPr>
              <a:t>(anglicky </a:t>
            </a:r>
            <a:r>
              <a:rPr lang="cs-CZ" sz="1200" b="0" i="1" kern="1200">
                <a:solidFill>
                  <a:schemeClr val="tx1"/>
                </a:solidFill>
                <a:effectLst/>
                <a:latin typeface="+mn-lt"/>
                <a:ea typeface="+mn-ea"/>
                <a:cs typeface="+mn-cs"/>
              </a:rPr>
              <a:t>Transmission Control Protocol</a:t>
            </a:r>
            <a:r>
              <a:rPr lang="cs-CZ" sz="1200" b="0" i="0" kern="1200">
                <a:solidFill>
                  <a:schemeClr val="tx1"/>
                </a:solidFill>
                <a:effectLst/>
                <a:latin typeface="+mn-lt"/>
                <a:ea typeface="+mn-ea"/>
                <a:cs typeface="+mn-cs"/>
              </a:rPr>
              <a:t>), </a:t>
            </a:r>
            <a:r>
              <a:rPr lang="cs-CZ" sz="1200" b="0" i="0" kern="1200" baseline="0">
                <a:solidFill>
                  <a:schemeClr val="tx1"/>
                </a:solidFill>
                <a:effectLst/>
                <a:latin typeface="+mn-lt"/>
                <a:ea typeface="+mn-ea"/>
                <a:cs typeface="+mn-cs"/>
              </a:rPr>
              <a:t>zajišťující kontrolované spolehlivé doručení všech paketů, anebo </a:t>
            </a:r>
            <a:r>
              <a:rPr lang="cs-CZ" sz="1200" b="1" i="0" kern="1200" baseline="0">
                <a:solidFill>
                  <a:schemeClr val="tx1"/>
                </a:solidFill>
                <a:effectLst/>
                <a:latin typeface="+mn-lt"/>
                <a:ea typeface="+mn-ea"/>
                <a:cs typeface="+mn-cs"/>
              </a:rPr>
              <a:t>UDP</a:t>
            </a:r>
            <a:r>
              <a:rPr lang="cs-CZ" sz="1200" b="0" i="0" kern="1200" baseline="0">
                <a:solidFill>
                  <a:schemeClr val="tx1"/>
                </a:solidFill>
                <a:effectLst/>
                <a:latin typeface="+mn-lt"/>
                <a:ea typeface="+mn-ea"/>
                <a:cs typeface="+mn-cs"/>
              </a:rPr>
              <a:t> (anglicky </a:t>
            </a:r>
            <a:r>
              <a:rPr lang="cs-CZ" sz="1200" b="0" i="1" kern="1200" baseline="0">
                <a:solidFill>
                  <a:schemeClr val="tx1"/>
                </a:solidFill>
                <a:effectLst/>
                <a:latin typeface="+mn-lt"/>
                <a:ea typeface="+mn-ea"/>
                <a:cs typeface="+mn-cs"/>
              </a:rPr>
              <a:t>User Datagram Protocol</a:t>
            </a:r>
            <a:r>
              <a:rPr lang="cs-CZ" sz="1200" b="0" i="0" kern="1200" baseline="0">
                <a:solidFill>
                  <a:schemeClr val="tx1"/>
                </a:solidFill>
                <a:effectLst/>
                <a:latin typeface="+mn-lt"/>
                <a:ea typeface="+mn-ea"/>
                <a:cs typeface="+mn-cs"/>
              </a:rPr>
              <a:t>), který je určen pro nekontrolované nespolehlivé přenosy paketů, což může být vhodné a přijatelné například v případě hlasových hovorů po Internetu (VoIP) či online her.</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Součástí nejvyšší </a:t>
            </a:r>
            <a:r>
              <a:rPr lang="cs-CZ" sz="1200" b="1" i="0" kern="1200" baseline="0">
                <a:solidFill>
                  <a:schemeClr val="tx1"/>
                </a:solidFill>
                <a:effectLst/>
                <a:latin typeface="+mn-lt"/>
                <a:ea typeface="+mn-ea"/>
                <a:cs typeface="+mn-cs"/>
              </a:rPr>
              <a:t>aplikační vrstvy </a:t>
            </a:r>
            <a:r>
              <a:rPr lang="cs-CZ" sz="1200" b="0" i="0" kern="1200" baseline="0">
                <a:solidFill>
                  <a:schemeClr val="tx1"/>
                </a:solidFill>
                <a:effectLst/>
                <a:latin typeface="+mn-lt"/>
                <a:ea typeface="+mn-ea"/>
                <a:cs typeface="+mn-cs"/>
              </a:rPr>
              <a:t>jsou protokoly využívané konkrétními internetovými službami.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8</a:t>
            </a:fld>
            <a:endParaRPr lang="cs-CZ"/>
          </a:p>
        </p:txBody>
      </p:sp>
    </p:spTree>
    <p:extLst>
      <p:ext uri="{BB962C8B-B14F-4D97-AF65-F5344CB8AC3E}">
        <p14:creationId xmlns:p14="http://schemas.microsoft.com/office/powerpoint/2010/main" val="1385338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a:solidFill>
                  <a:schemeClr val="tx1"/>
                </a:solidFill>
                <a:effectLst/>
                <a:latin typeface="+mn-lt"/>
                <a:ea typeface="+mn-ea"/>
                <a:cs typeface="+mn-cs"/>
              </a:rPr>
              <a:t>V rámci Internetu mohou uživatelé využívat mnoho služeb (aplikací), které jsou zajišťovány počítačovými programy a ty navzájem komunikují pomocí protokolů.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Mezi nejstarší služby používané už v 70. letech ještě</a:t>
            </a:r>
            <a:r>
              <a:rPr lang="cs-CZ" sz="1200" b="0" i="0" kern="1200" baseline="0">
                <a:solidFill>
                  <a:schemeClr val="tx1"/>
                </a:solidFill>
                <a:effectLst/>
                <a:latin typeface="+mn-lt"/>
                <a:ea typeface="+mn-ea"/>
                <a:cs typeface="+mn-cs"/>
              </a:rPr>
              <a:t> v rámci Arpanetu patří služba </a:t>
            </a:r>
            <a:r>
              <a:rPr lang="cs-CZ" sz="1200" b="1" i="0" kern="1200" baseline="0">
                <a:solidFill>
                  <a:schemeClr val="tx1"/>
                </a:solidFill>
                <a:effectLst/>
                <a:latin typeface="+mn-lt"/>
                <a:ea typeface="+mn-ea"/>
                <a:cs typeface="+mn-cs"/>
              </a:rPr>
              <a:t>FTP</a:t>
            </a:r>
            <a:r>
              <a:rPr lang="cs-CZ" sz="1200" b="0" i="0" kern="1200" baseline="0">
                <a:solidFill>
                  <a:schemeClr val="tx1"/>
                </a:solidFill>
                <a:effectLst/>
                <a:latin typeface="+mn-lt"/>
                <a:ea typeface="+mn-ea"/>
                <a:cs typeface="+mn-cs"/>
              </a:rPr>
              <a:t> (anglicky </a:t>
            </a:r>
            <a:r>
              <a:rPr lang="cs-CZ" sz="1200" b="0" i="1" kern="1200" baseline="0">
                <a:solidFill>
                  <a:schemeClr val="tx1"/>
                </a:solidFill>
                <a:effectLst/>
                <a:latin typeface="+mn-lt"/>
                <a:ea typeface="+mn-ea"/>
                <a:cs typeface="+mn-cs"/>
              </a:rPr>
              <a:t>File Transfer Protocol</a:t>
            </a:r>
            <a:r>
              <a:rPr lang="cs-CZ" sz="1200" b="0" i="0" kern="1200" baseline="0">
                <a:solidFill>
                  <a:schemeClr val="tx1"/>
                </a:solidFill>
                <a:effectLst/>
                <a:latin typeface="+mn-lt"/>
                <a:ea typeface="+mn-ea"/>
                <a:cs typeface="+mn-cs"/>
              </a:rPr>
              <a:t>) určená pro přenos souborů, služba pro textový terminálový přístup k serveru nazývaná </a:t>
            </a:r>
            <a:r>
              <a:rPr lang="cs-CZ" sz="1200" b="1" i="0" kern="1200" baseline="0">
                <a:solidFill>
                  <a:schemeClr val="tx1"/>
                </a:solidFill>
                <a:effectLst/>
                <a:latin typeface="+mn-lt"/>
                <a:ea typeface="+mn-ea"/>
                <a:cs typeface="+mn-cs"/>
              </a:rPr>
              <a:t>Telnet</a:t>
            </a:r>
            <a:r>
              <a:rPr lang="cs-CZ" sz="1200" b="0" i="0" kern="1200" baseline="0">
                <a:solidFill>
                  <a:schemeClr val="tx1"/>
                </a:solidFill>
                <a:effectLst/>
                <a:latin typeface="+mn-lt"/>
                <a:ea typeface="+mn-ea"/>
                <a:cs typeface="+mn-cs"/>
              </a:rPr>
              <a:t> nebo elektronická pošta, označovaná zkráceně </a:t>
            </a:r>
            <a:r>
              <a:rPr lang="cs-CZ" sz="1200" b="1" i="0" kern="1200" baseline="0">
                <a:solidFill>
                  <a:schemeClr val="tx1"/>
                </a:solidFill>
                <a:effectLst/>
                <a:latin typeface="+mn-lt"/>
                <a:ea typeface="+mn-ea"/>
                <a:cs typeface="+mn-cs"/>
              </a:rPr>
              <a:t>e-mail</a:t>
            </a:r>
            <a:r>
              <a:rPr lang="cs-CZ" sz="1200" b="0" i="0" kern="1200" baseline="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V současnosti nejčastěji používaná služba </a:t>
            </a:r>
            <a:r>
              <a:rPr lang="cs-CZ" sz="1200" b="1" i="0" kern="1200" baseline="0">
                <a:solidFill>
                  <a:schemeClr val="tx1"/>
                </a:solidFill>
                <a:effectLst/>
                <a:latin typeface="+mn-lt"/>
                <a:ea typeface="+mn-ea"/>
                <a:cs typeface="+mn-cs"/>
              </a:rPr>
              <a:t>WWW</a:t>
            </a:r>
            <a:r>
              <a:rPr lang="cs-CZ" sz="1200" b="0" i="0" kern="1200" baseline="0">
                <a:solidFill>
                  <a:schemeClr val="tx1"/>
                </a:solidFill>
                <a:effectLst/>
                <a:latin typeface="+mn-lt"/>
                <a:ea typeface="+mn-ea"/>
                <a:cs typeface="+mn-cs"/>
              </a:rPr>
              <a:t> (podle anglického </a:t>
            </a:r>
            <a:r>
              <a:rPr lang="cs-CZ" sz="1200" b="0" i="1" kern="1200" baseline="0">
                <a:solidFill>
                  <a:schemeClr val="tx1"/>
                </a:solidFill>
                <a:effectLst/>
                <a:latin typeface="+mn-lt"/>
                <a:ea typeface="+mn-ea"/>
                <a:cs typeface="+mn-cs"/>
              </a:rPr>
              <a:t>World Wide Web</a:t>
            </a:r>
            <a:r>
              <a:rPr lang="cs-CZ" sz="1200" b="0" i="0" kern="1200" baseline="0">
                <a:solidFill>
                  <a:schemeClr val="tx1"/>
                </a:solidFill>
                <a:effectLst/>
                <a:latin typeface="+mn-lt"/>
                <a:ea typeface="+mn-ea"/>
                <a:cs typeface="+mn-cs"/>
              </a:rPr>
              <a:t>) vznikla sice až mnohem později (v roce 1989), ale díky uživatelské přívětivosti klientských aplikací - prohlížečů (anglicky </a:t>
            </a:r>
            <a:r>
              <a:rPr lang="cs-CZ" sz="1200" b="0" i="1" kern="1200" baseline="0">
                <a:solidFill>
                  <a:schemeClr val="tx1"/>
                </a:solidFill>
                <a:effectLst/>
                <a:latin typeface="+mn-lt"/>
                <a:ea typeface="+mn-ea"/>
                <a:cs typeface="+mn-cs"/>
              </a:rPr>
              <a:t>browserů</a:t>
            </a:r>
            <a:r>
              <a:rPr lang="cs-CZ" sz="1200" b="0" i="0" kern="1200" baseline="0">
                <a:solidFill>
                  <a:schemeClr val="tx1"/>
                </a:solidFill>
                <a:effectLst/>
                <a:latin typeface="+mn-lt"/>
                <a:ea typeface="+mn-ea"/>
                <a:cs typeface="+mn-cs"/>
              </a:rPr>
              <a:t>) - to byly právě webové stránky, které během několika let zajistily Internetu obrovskou popularitu po celém světě.</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Populárními se postupně stávaly také nejrůznější prostředky </a:t>
            </a:r>
            <a:r>
              <a:rPr lang="cs-CZ" sz="1200" b="1" i="0" kern="1200" baseline="0">
                <a:solidFill>
                  <a:schemeClr val="tx1"/>
                </a:solidFill>
                <a:effectLst/>
                <a:latin typeface="+mn-lt"/>
                <a:ea typeface="+mn-ea"/>
                <a:cs typeface="+mn-cs"/>
              </a:rPr>
              <a:t>instant messaging </a:t>
            </a:r>
            <a:r>
              <a:rPr lang="cs-CZ" sz="1200" b="0" i="0" kern="1200" baseline="0">
                <a:solidFill>
                  <a:schemeClr val="tx1"/>
                </a:solidFill>
                <a:effectLst/>
                <a:latin typeface="+mn-lt"/>
                <a:ea typeface="+mn-ea"/>
                <a:cs typeface="+mn-cs"/>
              </a:rPr>
              <a:t>neboli online (přímé, živé) komunikace mezi uživateli. Některé se dnes už používají minimálně, jako například </a:t>
            </a:r>
            <a:r>
              <a:rPr lang="cs-CZ" sz="1200" b="1" i="0" kern="1200" baseline="0">
                <a:solidFill>
                  <a:schemeClr val="tx1"/>
                </a:solidFill>
                <a:effectLst/>
                <a:latin typeface="+mn-lt"/>
                <a:ea typeface="+mn-ea"/>
                <a:cs typeface="+mn-cs"/>
              </a:rPr>
              <a:t>ICQ</a:t>
            </a:r>
            <a:r>
              <a:rPr lang="cs-CZ" sz="1200" b="0" i="0" kern="1200" baseline="0">
                <a:solidFill>
                  <a:schemeClr val="tx1"/>
                </a:solidFill>
                <a:effectLst/>
                <a:latin typeface="+mn-lt"/>
                <a:ea typeface="+mn-ea"/>
                <a:cs typeface="+mn-cs"/>
              </a:rPr>
              <a:t> nebo </a:t>
            </a:r>
            <a:r>
              <a:rPr lang="cs-CZ" sz="1200" b="1" i="0" kern="1200" baseline="0">
                <a:solidFill>
                  <a:schemeClr val="tx1"/>
                </a:solidFill>
                <a:effectLst/>
                <a:latin typeface="+mn-lt"/>
                <a:ea typeface="+mn-ea"/>
                <a:cs typeface="+mn-cs"/>
              </a:rPr>
              <a:t>Jabber</a:t>
            </a:r>
            <a:r>
              <a:rPr lang="cs-CZ" sz="1200" b="0" i="0" kern="1200" baseline="0">
                <a:solidFill>
                  <a:schemeClr val="tx1"/>
                </a:solidFill>
                <a:effectLst/>
                <a:latin typeface="+mn-lt"/>
                <a:ea typeface="+mn-ea"/>
                <a:cs typeface="+mn-cs"/>
              </a:rPr>
              <a:t>, jiné i díky převzetí mocnou softwarovou společností fungují jako významný celosvětový komunikační nástroj, což je případ aplikace </a:t>
            </a:r>
            <a:r>
              <a:rPr lang="cs-CZ" sz="1200" b="1" i="0" kern="1200" baseline="0">
                <a:solidFill>
                  <a:schemeClr val="tx1"/>
                </a:solidFill>
                <a:effectLst/>
                <a:latin typeface="+mn-lt"/>
                <a:ea typeface="+mn-ea"/>
                <a:cs typeface="+mn-cs"/>
              </a:rPr>
              <a:t>Skype</a:t>
            </a:r>
            <a:r>
              <a:rPr lang="cs-CZ" sz="1200" b="0" i="0" kern="1200" baseline="0">
                <a:solidFill>
                  <a:schemeClr val="tx1"/>
                </a:solidFill>
                <a:effectLst/>
                <a:latin typeface="+mn-lt"/>
                <a:ea typeface="+mn-ea"/>
                <a:cs typeface="+mn-cs"/>
              </a:rPr>
              <a:t>.</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Poněkud v pozadí funguje řada služeb a s nimi spojených protokolů, které jsou často běžným uživatelům neznámé, ale přesto jsou zcela nezbytné pro hladký internetový provoz. Takovými příklady mohou být služby </a:t>
            </a:r>
            <a:r>
              <a:rPr lang="cs-CZ" sz="1200" b="1" i="0" kern="1200" baseline="0">
                <a:solidFill>
                  <a:schemeClr val="tx1"/>
                </a:solidFill>
                <a:effectLst/>
                <a:latin typeface="+mn-lt"/>
                <a:ea typeface="+mn-ea"/>
                <a:cs typeface="+mn-cs"/>
              </a:rPr>
              <a:t>DNS</a:t>
            </a:r>
            <a:r>
              <a:rPr lang="cs-CZ" sz="1200" b="0" i="0" kern="1200" baseline="0">
                <a:solidFill>
                  <a:schemeClr val="tx1"/>
                </a:solidFill>
                <a:effectLst/>
                <a:latin typeface="+mn-lt"/>
                <a:ea typeface="+mn-ea"/>
                <a:cs typeface="+mn-cs"/>
              </a:rPr>
              <a:t>, zajišťující převod doménových jmen na číselné IP adresy, nebo </a:t>
            </a:r>
            <a:r>
              <a:rPr lang="cs-CZ" sz="1200" b="1" i="0" kern="1200" baseline="0">
                <a:solidFill>
                  <a:schemeClr val="tx1"/>
                </a:solidFill>
                <a:effectLst/>
                <a:latin typeface="+mn-lt"/>
                <a:ea typeface="+mn-ea"/>
                <a:cs typeface="+mn-cs"/>
              </a:rPr>
              <a:t>DHCP</a:t>
            </a:r>
            <a:r>
              <a:rPr lang="cs-CZ" sz="1200" b="0" i="0" kern="1200" baseline="0">
                <a:solidFill>
                  <a:schemeClr val="tx1"/>
                </a:solidFill>
                <a:effectLst/>
                <a:latin typeface="+mn-lt"/>
                <a:ea typeface="+mn-ea"/>
                <a:cs typeface="+mn-cs"/>
              </a:rPr>
              <a:t>, která se stará o </a:t>
            </a:r>
            <a:r>
              <a:rPr lang="cs-CZ" sz="1200" b="0" i="0" kern="1200">
                <a:solidFill>
                  <a:schemeClr val="tx1"/>
                </a:solidFill>
                <a:effectLst/>
                <a:latin typeface="+mn-lt"/>
                <a:ea typeface="+mn-ea"/>
                <a:cs typeface="+mn-cs"/>
              </a:rPr>
              <a:t>automatickou konfiguraci stanic pro komunikaci v sítích s TCP/IP.</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Existují i </a:t>
            </a:r>
            <a:r>
              <a:rPr lang="cs-CZ" sz="1200" b="1" i="0" kern="1200">
                <a:solidFill>
                  <a:schemeClr val="tx1"/>
                </a:solidFill>
                <a:effectLst/>
                <a:latin typeface="+mn-lt"/>
                <a:ea typeface="+mn-ea"/>
                <a:cs typeface="+mn-cs"/>
              </a:rPr>
              <a:t>proprietární protokoly</a:t>
            </a:r>
            <a:r>
              <a:rPr lang="cs-CZ" sz="1200" b="0" i="0" kern="1200">
                <a:solidFill>
                  <a:schemeClr val="tx1"/>
                </a:solidFill>
                <a:effectLst/>
                <a:latin typeface="+mn-lt"/>
                <a:ea typeface="+mn-ea"/>
                <a:cs typeface="+mn-cs"/>
              </a:rPr>
              <a:t>, jež jsou ve vlastnictví konkrétní firmy. Proprietárním</a:t>
            </a:r>
            <a:r>
              <a:rPr lang="cs-CZ" sz="1200" b="0" i="0" kern="1200" baseline="0">
                <a:solidFill>
                  <a:schemeClr val="tx1"/>
                </a:solidFill>
                <a:effectLst/>
                <a:latin typeface="+mn-lt"/>
                <a:ea typeface="+mn-ea"/>
                <a:cs typeface="+mn-cs"/>
              </a:rPr>
              <a:t> protokolem je kupříkladu </a:t>
            </a:r>
            <a:r>
              <a:rPr lang="cs-CZ" sz="1200" b="1" i="0" kern="1200" baseline="0">
                <a:solidFill>
                  <a:schemeClr val="tx1"/>
                </a:solidFill>
                <a:effectLst/>
                <a:latin typeface="+mn-lt"/>
                <a:ea typeface="+mn-ea"/>
                <a:cs typeface="+mn-cs"/>
              </a:rPr>
              <a:t>RDP</a:t>
            </a:r>
            <a:r>
              <a:rPr lang="cs-CZ" sz="1200" b="0" i="0" kern="1200" baseline="0">
                <a:solidFill>
                  <a:schemeClr val="tx1"/>
                </a:solidFill>
                <a:effectLst/>
                <a:latin typeface="+mn-lt"/>
                <a:ea typeface="+mn-ea"/>
                <a:cs typeface="+mn-cs"/>
              </a:rPr>
              <a:t> (</a:t>
            </a:r>
            <a:r>
              <a:rPr lang="cs-CZ" sz="1200" b="0" i="1" kern="1200" baseline="0">
                <a:solidFill>
                  <a:schemeClr val="tx1"/>
                </a:solidFill>
                <a:effectLst/>
                <a:latin typeface="+mn-lt"/>
                <a:ea typeface="+mn-ea"/>
                <a:cs typeface="+mn-cs"/>
              </a:rPr>
              <a:t>Remote Desktop Protocol</a:t>
            </a:r>
            <a:r>
              <a:rPr lang="cs-CZ" sz="1200" b="0" i="0" kern="1200" baseline="0">
                <a:solidFill>
                  <a:schemeClr val="tx1"/>
                </a:solidFill>
                <a:effectLst/>
                <a:latin typeface="+mn-lt"/>
                <a:ea typeface="+mn-ea"/>
                <a:cs typeface="+mn-cs"/>
              </a:rPr>
              <a:t>), který se využívá pro vzdálené </a:t>
            </a:r>
            <a:r>
              <a:rPr lang="cs-CZ" sz="1200" b="0" i="0" kern="1200">
                <a:solidFill>
                  <a:schemeClr val="tx1"/>
                </a:solidFill>
                <a:effectLst/>
                <a:latin typeface="+mn-lt"/>
                <a:ea typeface="+mn-ea"/>
                <a:cs typeface="+mn-cs"/>
              </a:rPr>
              <a:t>připojení ke grafickému uživatelskému prostředí v Microsoft Windows.</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9</a:t>
            </a:fld>
            <a:endParaRPr lang="cs-CZ"/>
          </a:p>
        </p:txBody>
      </p:sp>
    </p:spTree>
    <p:extLst>
      <p:ext uri="{BB962C8B-B14F-4D97-AF65-F5344CB8AC3E}">
        <p14:creationId xmlns:p14="http://schemas.microsoft.com/office/powerpoint/2010/main" val="27603005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12.01.2023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90162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svislý text 2"/>
          <p:cNvSpPr>
            <a:spLocks noGrp="1"/>
          </p:cNvSpPr>
          <p:nvPr>
            <p:ph type="body" orient="vert" idx="1"/>
          </p:nvPr>
        </p:nvSpPr>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12.01.2023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80720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p:cNvSpPr>
            <a:spLocks noGrp="1"/>
          </p:cNvSpPr>
          <p:nvPr>
            <p:ph type="body" orient="vert" idx="1"/>
          </p:nvPr>
        </p:nvSpPr>
        <p:spPr>
          <a:xfrm>
            <a:off x="838200" y="365125"/>
            <a:ext cx="7734300" cy="5811838"/>
          </a:xfrm>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12.01.2023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773772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12.01.2023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63245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symbol pro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Upravte styly předlohy textu.</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12.01.2023</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4124552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sz="half" idx="1"/>
          </p:nvPr>
        </p:nvSpPr>
        <p:spPr>
          <a:xfrm>
            <a:off x="838200" y="1825625"/>
            <a:ext cx="51816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6172200" y="1825625"/>
            <a:ext cx="51816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p:cNvSpPr>
            <a:spLocks noGrp="1"/>
          </p:cNvSpPr>
          <p:nvPr>
            <p:ph type="dt" sz="half" idx="10"/>
          </p:nvPr>
        </p:nvSpPr>
        <p:spPr/>
        <p:txBody>
          <a:bodyPr/>
          <a:lstStyle/>
          <a:p>
            <a:fld id="{C496CA23-ED5E-4BF9-864D-86AD9365BC4C}" type="datetimeFigureOut">
              <a:rPr lang="cs-CZ" smtClean="0"/>
              <a:t>12.01.2023</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480875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839788" y="365125"/>
            <a:ext cx="10515600" cy="1325563"/>
          </a:xfrm>
        </p:spPr>
        <p:txBody>
          <a:bodyPr/>
          <a:lstStyle/>
          <a:p>
            <a:r>
              <a:rPr lang="cs-CZ"/>
              <a:t>Kliknutím lze upravit styl.</a:t>
            </a:r>
          </a:p>
        </p:txBody>
      </p:sp>
      <p:sp>
        <p:nvSpPr>
          <p:cNvPr id="3" name="Zástupný symbol pro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4" name="Zástupný symbol pro obsah 3"/>
          <p:cNvSpPr>
            <a:spLocks noGrp="1"/>
          </p:cNvSpPr>
          <p:nvPr>
            <p:ph sz="half" idx="2"/>
          </p:nvPr>
        </p:nvSpPr>
        <p:spPr>
          <a:xfrm>
            <a:off x="839788" y="2505075"/>
            <a:ext cx="5157787"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6" name="Zástupný symbol pro obsah 5"/>
          <p:cNvSpPr>
            <a:spLocks noGrp="1"/>
          </p:cNvSpPr>
          <p:nvPr>
            <p:ph sz="quarter" idx="4"/>
          </p:nvPr>
        </p:nvSpPr>
        <p:spPr>
          <a:xfrm>
            <a:off x="6172200" y="2505075"/>
            <a:ext cx="5183188"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p:cNvSpPr>
            <a:spLocks noGrp="1"/>
          </p:cNvSpPr>
          <p:nvPr>
            <p:ph type="dt" sz="half" idx="10"/>
          </p:nvPr>
        </p:nvSpPr>
        <p:spPr/>
        <p:txBody>
          <a:bodyPr/>
          <a:lstStyle/>
          <a:p>
            <a:fld id="{C496CA23-ED5E-4BF9-864D-86AD9365BC4C}" type="datetimeFigureOut">
              <a:rPr lang="cs-CZ" smtClean="0"/>
              <a:t>12.01.2023</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7717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datum 2"/>
          <p:cNvSpPr>
            <a:spLocks noGrp="1"/>
          </p:cNvSpPr>
          <p:nvPr>
            <p:ph type="dt" sz="half" idx="10"/>
          </p:nvPr>
        </p:nvSpPr>
        <p:spPr/>
        <p:txBody>
          <a:bodyPr/>
          <a:lstStyle/>
          <a:p>
            <a:fld id="{C496CA23-ED5E-4BF9-864D-86AD9365BC4C}" type="datetimeFigureOut">
              <a:rPr lang="cs-CZ" smtClean="0"/>
              <a:t>12.01.2023</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92586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C496CA23-ED5E-4BF9-864D-86AD9365BC4C}" type="datetimeFigureOut">
              <a:rPr lang="cs-CZ" smtClean="0"/>
              <a:t>12.01.2023</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74525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pro obsah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Zástupný symbol pro datum 4"/>
          <p:cNvSpPr>
            <a:spLocks noGrp="1"/>
          </p:cNvSpPr>
          <p:nvPr>
            <p:ph type="dt" sz="half" idx="10"/>
          </p:nvPr>
        </p:nvSpPr>
        <p:spPr/>
        <p:txBody>
          <a:bodyPr/>
          <a:lstStyle/>
          <a:p>
            <a:fld id="{C496CA23-ED5E-4BF9-864D-86AD9365BC4C}" type="datetimeFigureOut">
              <a:rPr lang="cs-CZ" smtClean="0"/>
              <a:t>12.01.2023</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110967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pro obrázek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Zástupný symbol pro datum 4"/>
          <p:cNvSpPr>
            <a:spLocks noGrp="1"/>
          </p:cNvSpPr>
          <p:nvPr>
            <p:ph type="dt" sz="half" idx="10"/>
          </p:nvPr>
        </p:nvSpPr>
        <p:spPr/>
        <p:txBody>
          <a:bodyPr/>
          <a:lstStyle/>
          <a:p>
            <a:fld id="{C496CA23-ED5E-4BF9-864D-86AD9365BC4C}" type="datetimeFigureOut">
              <a:rPr lang="cs-CZ" smtClean="0"/>
              <a:t>12.01.2023</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79708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symbol pro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6CA23-ED5E-4BF9-864D-86AD9365BC4C}" type="datetimeFigureOut">
              <a:rPr lang="cs-CZ" smtClean="0"/>
              <a:t>12.01.2023</a:t>
            </a:fld>
            <a:endParaRPr lang="cs-CZ"/>
          </a:p>
        </p:txBody>
      </p:sp>
      <p:sp>
        <p:nvSpPr>
          <p:cNvPr id="5" name="Zástupný symbol pro zápatí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48399-26C1-4E56-AC31-2AF8A827B9E3}" type="slidenum">
              <a:rPr lang="cs-CZ" smtClean="0"/>
              <a:t>‹#›</a:t>
            </a:fld>
            <a:endParaRPr lang="cs-CZ"/>
          </a:p>
        </p:txBody>
      </p:sp>
    </p:spTree>
    <p:extLst>
      <p:ext uri="{BB962C8B-B14F-4D97-AF65-F5344CB8AC3E}">
        <p14:creationId xmlns:p14="http://schemas.microsoft.com/office/powerpoint/2010/main" val="461972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2.jpe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1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jpe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gif"/><Relationship Id="rId4" Type="http://schemas.openxmlformats.org/officeDocument/2006/relationships/image" Target="../media/image65.jpeg"/></Relationships>
</file>

<file path=ppt/slides/_rels/slide1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s>
</file>

<file path=ppt/slides/_rels/slide1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jpeg"/></Relationships>
</file>

<file path=ppt/slides/_rels/slide2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2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jpe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png"/><Relationship Id="rId4" Type="http://schemas.openxmlformats.org/officeDocument/2006/relationships/image" Target="../media/image23.jpe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result for internet"/>
          <p:cNvPicPr>
            <a:picLocks noChangeAspect="1" noChangeArrowheads="1"/>
          </p:cNvPicPr>
          <p:nvPr/>
        </p:nvPicPr>
        <p:blipFill rotWithShape="1">
          <a:blip r:embed="rId3">
            <a:extLst>
              <a:ext uri="{28A0092B-C50C-407E-A947-70E740481C1C}">
                <a14:useLocalDpi xmlns:a14="http://schemas.microsoft.com/office/drawing/2010/main" val="0"/>
              </a:ext>
            </a:extLst>
          </a:blip>
          <a:srcRect b="24731"/>
          <a:stretch/>
        </p:blipFill>
        <p:spPr bwMode="auto">
          <a:xfrm>
            <a:off x="0" y="1"/>
            <a:ext cx="12192000" cy="5161934"/>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ctrTitle"/>
          </p:nvPr>
        </p:nvSpPr>
        <p:spPr>
          <a:xfrm>
            <a:off x="374073" y="5283199"/>
            <a:ext cx="11538065" cy="1020763"/>
          </a:xfrm>
        </p:spPr>
        <p:txBody>
          <a:bodyPr/>
          <a:lstStyle/>
          <a:p>
            <a:r>
              <a:rPr lang="en-US"/>
              <a:t>INTERNET</a:t>
            </a:r>
            <a:r>
              <a:rPr lang="cs-CZ"/>
              <a:t> A WWW</a:t>
            </a:r>
          </a:p>
        </p:txBody>
      </p:sp>
    </p:spTree>
    <p:extLst>
      <p:ext uri="{BB962C8B-B14F-4D97-AF65-F5344CB8AC3E}">
        <p14:creationId xmlns:p14="http://schemas.microsoft.com/office/powerpoint/2010/main" val="25058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descr="Image result for mosaic brows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5106" y="1325564"/>
            <a:ext cx="4602665" cy="475394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World Wide We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29811" y="1301514"/>
            <a:ext cx="3662960" cy="51798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World Wide Web"/>
          <p:cNvPicPr>
            <a:picLocks noChangeAspect="1" noChangeArrowheads="1"/>
          </p:cNvPicPr>
          <p:nvPr/>
        </p:nvPicPr>
        <p:blipFill rotWithShape="1">
          <a:blip r:embed="rId5">
            <a:extLst>
              <a:ext uri="{28A0092B-C50C-407E-A947-70E740481C1C}">
                <a14:useLocalDpi xmlns:a14="http://schemas.microsoft.com/office/drawing/2010/main" val="0"/>
              </a:ext>
            </a:extLst>
          </a:blip>
          <a:srcRect l="11869" r="13550" b="1936"/>
          <a:stretch/>
        </p:blipFill>
        <p:spPr bwMode="auto">
          <a:xfrm>
            <a:off x="0" y="3083731"/>
            <a:ext cx="3937917" cy="3061699"/>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WWW</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2052" name="Picture 4" descr="Image result for World Wide Web"/>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1325564"/>
            <a:ext cx="3937917" cy="2215078"/>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Image result for CERN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436" y="4962135"/>
            <a:ext cx="704596" cy="70459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World Wide Web"/>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5717" y="1163023"/>
            <a:ext cx="2552901" cy="1679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8020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Image result for web servers"/>
          <p:cNvPicPr>
            <a:picLocks noChangeAspect="1" noChangeArrowheads="1"/>
          </p:cNvPicPr>
          <p:nvPr/>
        </p:nvPicPr>
        <p:blipFill rotWithShape="1">
          <a:blip r:embed="rId3">
            <a:extLst>
              <a:ext uri="{28A0092B-C50C-407E-A947-70E740481C1C}">
                <a14:useLocalDpi xmlns:a14="http://schemas.microsoft.com/office/drawing/2010/main" val="0"/>
              </a:ext>
            </a:extLst>
          </a:blip>
          <a:srcRect b="9195"/>
          <a:stretch/>
        </p:blipFill>
        <p:spPr bwMode="auto">
          <a:xfrm>
            <a:off x="8300884" y="1350963"/>
            <a:ext cx="3878416" cy="137953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web browse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1325563"/>
            <a:ext cx="3801782" cy="2138502"/>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PRINCIPY WEBU</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3076" name="Picture 4" descr="Image result for htt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509" y="1778001"/>
            <a:ext cx="5574790" cy="378460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descr="Image result for web p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870" y="3464065"/>
            <a:ext cx="3975291" cy="257503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Avoid Server Downtime By Managing Your Load Balancers - NetCraftsme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1860" t="14091" r="6035" b="8382"/>
          <a:stretch/>
        </p:blipFill>
        <p:spPr bwMode="auto">
          <a:xfrm>
            <a:off x="8750299" y="2851150"/>
            <a:ext cx="3459068" cy="2590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378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HTTP</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3" name="Picture 2" descr="Image result for google chrome works"/>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9963" y="4430839"/>
            <a:ext cx="3486150" cy="160826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http status co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16519" y="1325563"/>
            <a:ext cx="2175481" cy="47135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tp status code"/>
          <p:cNvPicPr>
            <a:picLocks noChangeAspect="1" noChangeArrowheads="1"/>
          </p:cNvPicPr>
          <p:nvPr/>
        </p:nvPicPr>
        <p:blipFill rotWithShape="1">
          <a:blip r:embed="rId5">
            <a:extLst>
              <a:ext uri="{28A0092B-C50C-407E-A947-70E740481C1C}">
                <a14:useLocalDpi xmlns:a14="http://schemas.microsoft.com/office/drawing/2010/main" val="0"/>
              </a:ext>
            </a:extLst>
          </a:blip>
          <a:srcRect l="44690" t="22242" r="29702" b="7445"/>
          <a:stretch/>
        </p:blipFill>
        <p:spPr bwMode="auto">
          <a:xfrm>
            <a:off x="7772400" y="1325563"/>
            <a:ext cx="2244119" cy="471354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httphead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25563"/>
            <a:ext cx="7573848" cy="31186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chrome developer tools network"/>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067813" y="4260002"/>
            <a:ext cx="3753931" cy="1998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5044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METODY HTTP</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4098" name="Picture 2" descr="Image result for ht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2892"/>
            <a:ext cx="7317649" cy="244779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http methods"/>
          <p:cNvPicPr>
            <a:picLocks noChangeAspect="1" noChangeArrowheads="1"/>
          </p:cNvPicPr>
          <p:nvPr/>
        </p:nvPicPr>
        <p:blipFill rotWithShape="1">
          <a:blip r:embed="rId4">
            <a:extLst>
              <a:ext uri="{28A0092B-C50C-407E-A947-70E740481C1C}">
                <a14:useLocalDpi xmlns:a14="http://schemas.microsoft.com/office/drawing/2010/main" val="0"/>
              </a:ext>
            </a:extLst>
          </a:blip>
          <a:srcRect l="4000" t="4269" r="3750" b="14398"/>
          <a:stretch/>
        </p:blipFill>
        <p:spPr bwMode="auto">
          <a:xfrm>
            <a:off x="288199" y="3677158"/>
            <a:ext cx="7029450" cy="23241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ttp method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7650" y="1703114"/>
            <a:ext cx="4874350" cy="4135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5514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HTTPS</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8202" name="Picture 10" descr="Image result for ht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29123"/>
            <a:ext cx="3741996" cy="239507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htt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957871"/>
            <a:ext cx="3741995" cy="184755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http"/>
          <p:cNvPicPr>
            <a:picLocks noChangeAspect="1" noChangeArrowheads="1"/>
          </p:cNvPicPr>
          <p:nvPr/>
        </p:nvPicPr>
        <p:blipFill rotWithShape="1">
          <a:blip r:embed="rId5">
            <a:extLst>
              <a:ext uri="{28A0092B-C50C-407E-A947-70E740481C1C}">
                <a14:useLocalDpi xmlns:a14="http://schemas.microsoft.com/office/drawing/2010/main" val="0"/>
              </a:ext>
            </a:extLst>
          </a:blip>
          <a:srcRect t="10930" b="7726"/>
          <a:stretch/>
        </p:blipFill>
        <p:spPr bwMode="auto">
          <a:xfrm>
            <a:off x="6542345" y="1363579"/>
            <a:ext cx="5649655" cy="463687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http"/>
          <p:cNvPicPr>
            <a:picLocks noChangeAspect="1" noChangeArrowheads="1"/>
          </p:cNvPicPr>
          <p:nvPr/>
        </p:nvPicPr>
        <p:blipFill rotWithShape="1">
          <a:blip r:embed="rId6">
            <a:extLst>
              <a:ext uri="{28A0092B-C50C-407E-A947-70E740481C1C}">
                <a14:useLocalDpi xmlns:a14="http://schemas.microsoft.com/office/drawing/2010/main" val="0"/>
              </a:ext>
            </a:extLst>
          </a:blip>
          <a:srcRect l="5572" t="4561" r="8843" b="4086"/>
          <a:stretch/>
        </p:blipFill>
        <p:spPr bwMode="auto">
          <a:xfrm>
            <a:off x="3741995" y="1325563"/>
            <a:ext cx="2800350" cy="239863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hrome http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1995" y="3987260"/>
            <a:ext cx="2981298" cy="1788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983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VERZE HTTP</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8196" name="Picture 4" descr="Image result for http"/>
          <p:cNvPicPr>
            <a:picLocks noChangeAspect="1" noChangeArrowheads="1"/>
          </p:cNvPicPr>
          <p:nvPr/>
        </p:nvPicPr>
        <p:blipFill rotWithShape="1">
          <a:blip r:embed="rId3">
            <a:extLst>
              <a:ext uri="{28A0092B-C50C-407E-A947-70E740481C1C}">
                <a14:useLocalDpi xmlns:a14="http://schemas.microsoft.com/office/drawing/2010/main" val="0"/>
              </a:ext>
            </a:extLst>
          </a:blip>
          <a:srcRect l="4046" t="23473" r="67941" b="22977"/>
          <a:stretch/>
        </p:blipFill>
        <p:spPr bwMode="auto">
          <a:xfrm>
            <a:off x="5269612" y="1515659"/>
            <a:ext cx="3478313" cy="4523445"/>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http"/>
          <p:cNvPicPr>
            <a:picLocks noChangeAspect="1" noChangeArrowheads="1"/>
          </p:cNvPicPr>
          <p:nvPr/>
        </p:nvPicPr>
        <p:blipFill rotWithShape="1">
          <a:blip r:embed="rId4">
            <a:extLst>
              <a:ext uri="{28A0092B-C50C-407E-A947-70E740481C1C}">
                <a14:useLocalDpi xmlns:a14="http://schemas.microsoft.com/office/drawing/2010/main" val="0"/>
              </a:ext>
            </a:extLst>
          </a:blip>
          <a:srcRect l="3985" t="11826" r="4362"/>
          <a:stretch/>
        </p:blipFill>
        <p:spPr bwMode="auto">
          <a:xfrm>
            <a:off x="0" y="1324402"/>
            <a:ext cx="5269612" cy="471470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http"/>
          <p:cNvPicPr>
            <a:picLocks noChangeAspect="1" noChangeArrowheads="1"/>
          </p:cNvPicPr>
          <p:nvPr/>
        </p:nvPicPr>
        <p:blipFill rotWithShape="1">
          <a:blip r:embed="rId3">
            <a:extLst>
              <a:ext uri="{28A0092B-C50C-407E-A947-70E740481C1C}">
                <a14:useLocalDpi xmlns:a14="http://schemas.microsoft.com/office/drawing/2010/main" val="0"/>
              </a:ext>
            </a:extLst>
          </a:blip>
          <a:srcRect l="36308" t="23473" r="36235" b="22977"/>
          <a:stretch/>
        </p:blipFill>
        <p:spPr bwMode="auto">
          <a:xfrm>
            <a:off x="8747925" y="1515660"/>
            <a:ext cx="3409296" cy="4523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8076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6" name="Picture 6" descr="Image result for UR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59200" y="1325563"/>
            <a:ext cx="8432800" cy="4743450"/>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URL</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5124" name="Picture 4" descr="Image result for UR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453" y="1528816"/>
            <a:ext cx="7561607" cy="22743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URL"/>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19706" b="24187"/>
          <a:stretch/>
        </p:blipFill>
        <p:spPr bwMode="auto">
          <a:xfrm>
            <a:off x="3759200" y="3524250"/>
            <a:ext cx="8432800" cy="248602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htt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924554"/>
            <a:ext cx="3759199"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47960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HTTP SESSION</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2050" name="Picture 2" descr="Image result for http sessions"/>
          <p:cNvPicPr>
            <a:picLocks noChangeAspect="1" noChangeArrowheads="1"/>
          </p:cNvPicPr>
          <p:nvPr/>
        </p:nvPicPr>
        <p:blipFill rotWithShape="1">
          <a:blip r:embed="rId3">
            <a:extLst>
              <a:ext uri="{28A0092B-C50C-407E-A947-70E740481C1C}">
                <a14:useLocalDpi xmlns:a14="http://schemas.microsoft.com/office/drawing/2010/main" val="0"/>
              </a:ext>
            </a:extLst>
          </a:blip>
          <a:srcRect b="10434"/>
          <a:stretch/>
        </p:blipFill>
        <p:spPr bwMode="auto">
          <a:xfrm>
            <a:off x="3721336" y="1325562"/>
            <a:ext cx="4455042" cy="299576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http sessi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7644" y="1325563"/>
            <a:ext cx="3994356" cy="299576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web sessi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303567"/>
            <a:ext cx="4777637" cy="37355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use sessions"/>
          <p:cNvPicPr>
            <a:picLocks noChangeAspect="1" noChangeArrowheads="1"/>
          </p:cNvPicPr>
          <p:nvPr/>
        </p:nvPicPr>
        <p:blipFill rotWithShape="1">
          <a:blip r:embed="rId6">
            <a:extLst>
              <a:ext uri="{28A0092B-C50C-407E-A947-70E740481C1C}">
                <a14:useLocalDpi xmlns:a14="http://schemas.microsoft.com/office/drawing/2010/main" val="0"/>
              </a:ext>
            </a:extLst>
          </a:blip>
          <a:srcRect l="1672" t="6135" r="2409" b="6389"/>
          <a:stretch/>
        </p:blipFill>
        <p:spPr bwMode="auto">
          <a:xfrm>
            <a:off x="8176378" y="4159603"/>
            <a:ext cx="4065211" cy="187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10243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délník 2"/>
          <p:cNvSpPr/>
          <p:nvPr/>
        </p:nvSpPr>
        <p:spPr>
          <a:xfrm>
            <a:off x="6096000" y="2802765"/>
            <a:ext cx="6096000" cy="3236339"/>
          </a:xfrm>
          <a:prstGeom prst="rect">
            <a:avLst/>
          </a:prstGeom>
          <a:solidFill>
            <a:srgbClr val="EEE469"/>
          </a:solidFill>
          <a:ln>
            <a:solidFill>
              <a:srgbClr val="EEE4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HTTP COOKIE</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1028" name="Picture 4" descr="Image result for cookies http"/>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11423" y="2860159"/>
            <a:ext cx="5865154" cy="31215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cookies http"/>
          <p:cNvPicPr>
            <a:picLocks noChangeAspect="1" noChangeArrowheads="1"/>
          </p:cNvPicPr>
          <p:nvPr/>
        </p:nvPicPr>
        <p:blipFill rotWithShape="1">
          <a:blip r:embed="rId4">
            <a:extLst>
              <a:ext uri="{28A0092B-C50C-407E-A947-70E740481C1C}">
                <a14:useLocalDpi xmlns:a14="http://schemas.microsoft.com/office/drawing/2010/main" val="0"/>
              </a:ext>
            </a:extLst>
          </a:blip>
          <a:srcRect l="9229" t="17599" r="16236" b="5968"/>
          <a:stretch/>
        </p:blipFill>
        <p:spPr bwMode="auto">
          <a:xfrm>
            <a:off x="-32559" y="1325563"/>
            <a:ext cx="6128559" cy="471354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ookies http"/>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70039"/>
          <a:stretch/>
        </p:blipFill>
        <p:spPr bwMode="auto">
          <a:xfrm>
            <a:off x="1" y="4896177"/>
            <a:ext cx="1860698" cy="3604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ookies hijacking"/>
          <p:cNvPicPr>
            <a:picLocks noChangeAspect="1" noChangeArrowheads="1"/>
          </p:cNvPicPr>
          <p:nvPr/>
        </p:nvPicPr>
        <p:blipFill rotWithShape="1">
          <a:blip r:embed="rId6">
            <a:extLst>
              <a:ext uri="{28A0092B-C50C-407E-A947-70E740481C1C}">
                <a14:useLocalDpi xmlns:a14="http://schemas.microsoft.com/office/drawing/2010/main" val="0"/>
              </a:ext>
            </a:extLst>
          </a:blip>
          <a:srcRect l="2125" t="49538" r="3253" b="2866"/>
          <a:stretch/>
        </p:blipFill>
        <p:spPr bwMode="auto">
          <a:xfrm>
            <a:off x="6096000" y="1325563"/>
            <a:ext cx="6096000" cy="1502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1090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90" name="Picture 18" descr="Image result for search internet how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296" y="1325564"/>
            <a:ext cx="3810703" cy="4830688"/>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VYHLEDÁVAČE NA INTERNETU</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3086" name="Picture 14" descr="Image result for search internet how work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5563"/>
            <a:ext cx="8379629" cy="471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760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INTERNET A INTRANET</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2050" name="Picture 2" descr="Image result for wan lan"/>
          <p:cNvPicPr>
            <a:picLocks noChangeAspect="1" noChangeArrowheads="1"/>
          </p:cNvPicPr>
          <p:nvPr/>
        </p:nvPicPr>
        <p:blipFill rotWithShape="1">
          <a:blip r:embed="rId3">
            <a:extLst>
              <a:ext uri="{28A0092B-C50C-407E-A947-70E740481C1C}">
                <a14:useLocalDpi xmlns:a14="http://schemas.microsoft.com/office/drawing/2010/main" val="0"/>
              </a:ext>
            </a:extLst>
          </a:blip>
          <a:srcRect b="4468"/>
          <a:stretch/>
        </p:blipFill>
        <p:spPr bwMode="auto">
          <a:xfrm>
            <a:off x="1717675" y="1332166"/>
            <a:ext cx="8756650" cy="470693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intranet"/>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4691" b="23950"/>
          <a:stretch/>
        </p:blipFill>
        <p:spPr bwMode="auto">
          <a:xfrm>
            <a:off x="2159000" y="1373414"/>
            <a:ext cx="3143619" cy="90815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intern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39955" y="1327378"/>
            <a:ext cx="1951719" cy="602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873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WEB HOSTING A VLASTNÍ DOMÉNY </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7170" name="Picture 2" descr="Image result for web server work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5563"/>
            <a:ext cx="5489333" cy="28273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web hostin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7902" y="1312864"/>
            <a:ext cx="8134309" cy="4446756"/>
          </a:xfrm>
          <a:prstGeom prst="rect">
            <a:avLst/>
          </a:prstGeom>
          <a:noFill/>
          <a:extLst>
            <a:ext uri="{909E8E84-426E-40DD-AFC4-6F175D3DCCD1}">
              <a14:hiddenFill xmlns:a14="http://schemas.microsoft.com/office/drawing/2010/main">
                <a:solidFill>
                  <a:srgbClr val="FFFFFF"/>
                </a:solidFill>
              </a14:hiddenFill>
            </a:ext>
          </a:extLst>
        </p:spPr>
      </p:pic>
      <p:pic>
        <p:nvPicPr>
          <p:cNvPr id="3" name="Obrázek 2"/>
          <p:cNvPicPr>
            <a:picLocks noChangeAspect="1"/>
          </p:cNvPicPr>
          <p:nvPr/>
        </p:nvPicPr>
        <p:blipFill rotWithShape="1">
          <a:blip r:embed="rId5"/>
          <a:srcRect t="9635" b="17802"/>
          <a:stretch/>
        </p:blipFill>
        <p:spPr>
          <a:xfrm>
            <a:off x="1466" y="4137199"/>
            <a:ext cx="2743200" cy="1901905"/>
          </a:xfrm>
          <a:prstGeom prst="rect">
            <a:avLst/>
          </a:prstGeom>
        </p:spPr>
      </p:pic>
      <p:pic>
        <p:nvPicPr>
          <p:cNvPr id="4" name="Obrázek 3"/>
          <p:cNvPicPr>
            <a:picLocks noChangeAspect="1"/>
          </p:cNvPicPr>
          <p:nvPr/>
        </p:nvPicPr>
        <p:blipFill rotWithShape="1">
          <a:blip r:embed="rId6"/>
          <a:srcRect l="18821" t="8168" r="19839" b="15702"/>
          <a:stretch/>
        </p:blipFill>
        <p:spPr>
          <a:xfrm>
            <a:off x="2744666" y="4137198"/>
            <a:ext cx="2701191" cy="1901905"/>
          </a:xfrm>
          <a:prstGeom prst="rect">
            <a:avLst/>
          </a:prstGeom>
        </p:spPr>
      </p:pic>
    </p:spTree>
    <p:extLst>
      <p:ext uri="{BB962C8B-B14F-4D97-AF65-F5344CB8AC3E}">
        <p14:creationId xmlns:p14="http://schemas.microsoft.com/office/powerpoint/2010/main" val="16943218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Image result for internet of thing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5680" y="356000"/>
            <a:ext cx="7946319" cy="5959740"/>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INTERNET VĚCÍ</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5122" name="Picture 2" descr="Image result for search internet how work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7906"/>
          <a:stretch/>
        </p:blipFill>
        <p:spPr bwMode="auto">
          <a:xfrm>
            <a:off x="0" y="1325563"/>
            <a:ext cx="4444409" cy="4713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74710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 name="Picture 10" descr="Image result for web 2.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8442" b="5369"/>
          <a:stretch/>
        </p:blipFill>
        <p:spPr bwMode="auto">
          <a:xfrm>
            <a:off x="0" y="1323975"/>
            <a:ext cx="5448300" cy="4695825"/>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VÝVOJOVÉ TRENDY WEBU</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3078" name="Picture 6" descr="Image result for web 2.0"/>
          <p:cNvPicPr>
            <a:picLocks noChangeAspect="1" noChangeArrowheads="1"/>
          </p:cNvPicPr>
          <p:nvPr/>
        </p:nvPicPr>
        <p:blipFill rotWithShape="1">
          <a:blip r:embed="rId4">
            <a:extLst>
              <a:ext uri="{28A0092B-C50C-407E-A947-70E740481C1C}">
                <a14:useLocalDpi xmlns:a14="http://schemas.microsoft.com/office/drawing/2010/main" val="0"/>
              </a:ext>
            </a:extLst>
          </a:blip>
          <a:srcRect t="15053"/>
          <a:stretch/>
        </p:blipFill>
        <p:spPr bwMode="auto">
          <a:xfrm>
            <a:off x="5893604" y="1325563"/>
            <a:ext cx="6298396" cy="4713541"/>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web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7325" y="1304670"/>
            <a:ext cx="6924675" cy="47344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67377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Image result for arpane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7804" y="4089623"/>
            <a:ext cx="2556851" cy="196557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rpane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2209" y="4101937"/>
            <a:ext cx="2095595" cy="209559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arpanet"/>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82092" y="1325563"/>
            <a:ext cx="6609907" cy="363806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Image result for cerf kah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09" y="4086479"/>
            <a:ext cx="2857500" cy="1952625"/>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VÝVOJ INTERNETU</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1026" name="Picture 2" descr="Image result for arpanet"/>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197967"/>
            <a:ext cx="5766951" cy="350161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arpanet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44301" y="4828857"/>
            <a:ext cx="2213867" cy="12102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005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STRUKTURA INTERNETU</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7" name="Picture 2" descr="Image result for NAP peering ISP"/>
          <p:cNvPicPr>
            <a:picLocks noChangeAspect="1" noChangeArrowheads="1"/>
          </p:cNvPicPr>
          <p:nvPr/>
        </p:nvPicPr>
        <p:blipFill rotWithShape="1">
          <a:blip r:embed="rId3">
            <a:extLst>
              <a:ext uri="{28A0092B-C50C-407E-A947-70E740481C1C}">
                <a14:useLocalDpi xmlns:a14="http://schemas.microsoft.com/office/drawing/2010/main" val="0"/>
              </a:ext>
            </a:extLst>
          </a:blip>
          <a:srcRect l="11473" t="23200" r="14729" b="7756"/>
          <a:stretch/>
        </p:blipFill>
        <p:spPr bwMode="auto">
          <a:xfrm>
            <a:off x="50799" y="1325562"/>
            <a:ext cx="6717505" cy="4713542"/>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s://www.soyoustart.com/us/images/2500Gbps-a-travers-le-monde.jpg"/>
          <p:cNvPicPr>
            <a:picLocks noChangeAspect="1" noChangeArrowheads="1"/>
          </p:cNvPicPr>
          <p:nvPr/>
        </p:nvPicPr>
        <p:blipFill rotWithShape="1">
          <a:blip r:embed="rId4">
            <a:extLst>
              <a:ext uri="{28A0092B-C50C-407E-A947-70E740481C1C}">
                <a14:useLocalDpi xmlns:a14="http://schemas.microsoft.com/office/drawing/2010/main" val="0"/>
              </a:ext>
            </a:extLst>
          </a:blip>
          <a:srcRect l="55271"/>
          <a:stretch/>
        </p:blipFill>
        <p:spPr bwMode="auto">
          <a:xfrm>
            <a:off x="6768302" y="1325561"/>
            <a:ext cx="5447210" cy="375310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backbone internet map 20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26788" y="4487497"/>
            <a:ext cx="3465212" cy="2382604"/>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Internet service provid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902720"/>
            <a:ext cx="2605388" cy="1736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74295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PRINCIP INTERNETU: PŘEPOJOVÁNÍ PAKETŮ</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2052" name="Picture 4" descr="Image result for packet switch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6362" y="1325563"/>
            <a:ext cx="5217042" cy="183994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packet switc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529343"/>
            <a:ext cx="6503427" cy="430598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packet cont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79443" y="3233336"/>
            <a:ext cx="3670880" cy="2805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572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Image result for ip add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8456" y="1261765"/>
            <a:ext cx="4107121" cy="2176775"/>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ip addres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14"/>
          <a:stretch/>
        </p:blipFill>
        <p:spPr bwMode="auto">
          <a:xfrm>
            <a:off x="8966201" y="1325563"/>
            <a:ext cx="3218712" cy="2037522"/>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IP ADRESY</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3076" name="Picture 4" descr="Image result for ip addr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507" y="1460611"/>
            <a:ext cx="4859078" cy="443835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ip v6 addres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7213" b="9343"/>
          <a:stretch/>
        </p:blipFill>
        <p:spPr bwMode="auto">
          <a:xfrm>
            <a:off x="4779910" y="3256918"/>
            <a:ext cx="7332921"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4734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DOMÉNOVÁ JMÉNA A DNS</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4100" name="Picture 4" descr="Image result for DNS"/>
          <p:cNvPicPr>
            <a:picLocks noChangeAspect="1" noChangeArrowheads="1"/>
          </p:cNvPicPr>
          <p:nvPr/>
        </p:nvPicPr>
        <p:blipFill rotWithShape="1">
          <a:blip r:embed="rId3">
            <a:extLst>
              <a:ext uri="{28A0092B-C50C-407E-A947-70E740481C1C}">
                <a14:useLocalDpi xmlns:a14="http://schemas.microsoft.com/office/drawing/2010/main" val="0"/>
              </a:ext>
            </a:extLst>
          </a:blip>
          <a:srcRect r="12621"/>
          <a:stretch/>
        </p:blipFill>
        <p:spPr bwMode="auto">
          <a:xfrm>
            <a:off x="7462072" y="1325562"/>
            <a:ext cx="4742627" cy="471354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Image result for Domain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5561"/>
            <a:ext cx="7462073" cy="47135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result for DN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60811" t="25200" b="26180"/>
          <a:stretch/>
        </p:blipFill>
        <p:spPr bwMode="auto">
          <a:xfrm>
            <a:off x="7449373" y="4659085"/>
            <a:ext cx="2426889" cy="1380017"/>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Image result for dns root"/>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03431" y="1325561"/>
            <a:ext cx="4731890" cy="17079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3787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INTERNETOVÉ PROTOKOLY</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1030" name="Picture 6" descr="Image result for protocols"/>
          <p:cNvPicPr>
            <a:picLocks noChangeAspect="1" noChangeArrowheads="1"/>
          </p:cNvPicPr>
          <p:nvPr/>
        </p:nvPicPr>
        <p:blipFill rotWithShape="1">
          <a:blip r:embed="rId3">
            <a:extLst>
              <a:ext uri="{28A0092B-C50C-407E-A947-70E740481C1C}">
                <a14:useLocalDpi xmlns:a14="http://schemas.microsoft.com/office/drawing/2010/main" val="0"/>
              </a:ext>
            </a:extLst>
          </a:blip>
          <a:srcRect l="2618" t="25357" r="6651" b="14163"/>
          <a:stretch/>
        </p:blipFill>
        <p:spPr bwMode="auto">
          <a:xfrm>
            <a:off x="0" y="1415575"/>
            <a:ext cx="9217352" cy="46128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TCP/I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99860" y="1458107"/>
            <a:ext cx="2992140" cy="3026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3962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Image result for e¨-mai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10396" y="1337890"/>
            <a:ext cx="4664814" cy="2332407"/>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Image result for voi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1742" y="3682997"/>
            <a:ext cx="4070278" cy="2356478"/>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INTERNETOVÉ SLUŽBY</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6148" name="Picture 4" descr="Image result for world wide we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 y="3175000"/>
            <a:ext cx="5091742" cy="286410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file transfer protoco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325564"/>
            <a:ext cx="5091742" cy="1849436"/>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descr="Image result for telnet"/>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216" r="12240"/>
          <a:stretch/>
        </p:blipFill>
        <p:spPr bwMode="auto">
          <a:xfrm>
            <a:off x="9042400" y="1325563"/>
            <a:ext cx="3149600" cy="2344736"/>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Image result for ssh"/>
          <p:cNvPicPr>
            <a:picLocks noChangeAspect="1" noChangeArrowheads="1"/>
          </p:cNvPicPr>
          <p:nvPr/>
        </p:nvPicPr>
        <p:blipFill rotWithShape="1">
          <a:blip r:embed="rId8">
            <a:extLst>
              <a:ext uri="{28A0092B-C50C-407E-A947-70E740481C1C}">
                <a14:useLocalDpi xmlns:a14="http://schemas.microsoft.com/office/drawing/2010/main" val="0"/>
              </a:ext>
            </a:extLst>
          </a:blip>
          <a:srcRect l="15143" r="14195"/>
          <a:stretch/>
        </p:blipFill>
        <p:spPr bwMode="auto">
          <a:xfrm>
            <a:off x="9042401" y="3670299"/>
            <a:ext cx="3149600" cy="2368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3140468"/>
      </p:ext>
    </p:extLst>
  </p:cSld>
  <p:clrMapOvr>
    <a:masterClrMapping/>
  </p:clrMapOvr>
</p:sld>
</file>

<file path=ppt/theme/theme1.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1AD0CF36AD4CE941853800AC75930AC6" ma:contentTypeVersion="7" ma:contentTypeDescription="Vytvoří nový dokument" ma:contentTypeScope="" ma:versionID="5c89dd4be6444a217267554bcfc2bc71">
  <xsd:schema xmlns:xsd="http://www.w3.org/2001/XMLSchema" xmlns:xs="http://www.w3.org/2001/XMLSchema" xmlns:p="http://schemas.microsoft.com/office/2006/metadata/properties" xmlns:ns2="42acf14c-ccef-48f3-98f5-a68b1610a44f" xmlns:ns3="e4bb5cbf-8c83-42e4-bd5f-dafa26919686" targetNamespace="http://schemas.microsoft.com/office/2006/metadata/properties" ma:root="true" ma:fieldsID="5266853f9ce48f84d39d487932486f56" ns2:_="" ns3:_="">
    <xsd:import namespace="42acf14c-ccef-48f3-98f5-a68b1610a44f"/>
    <xsd:import namespace="e4bb5cbf-8c83-42e4-bd5f-dafa26919686"/>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acf14c-ccef-48f3-98f5-a68b1610a44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4bb5cbf-8c83-42e4-bd5f-dafa26919686" elementFormDefault="qualified">
    <xsd:import namespace="http://schemas.microsoft.com/office/2006/documentManagement/types"/>
    <xsd:import namespace="http://schemas.microsoft.com/office/infopath/2007/PartnerControls"/>
    <xsd:element name="SharedWithUsers" ma:index="12"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dílené s podrobnostm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B08B6F2-1C66-461C-8DF4-0B7E9E45D385}">
  <ds:schemaRefs>
    <ds:schemaRef ds:uri="http://schemas.microsoft.com/sharepoint/v3/contenttype/forms"/>
  </ds:schemaRefs>
</ds:datastoreItem>
</file>

<file path=customXml/itemProps2.xml><?xml version="1.0" encoding="utf-8"?>
<ds:datastoreItem xmlns:ds="http://schemas.openxmlformats.org/officeDocument/2006/customXml" ds:itemID="{5B5D4345-1D46-4D69-8EEC-410A6E7A7C42}">
  <ds:schemaRefs>
    <ds:schemaRef ds:uri="42acf14c-ccef-48f3-98f5-a68b1610a44f"/>
    <ds:schemaRef ds:uri="e4bb5cbf-8c83-42e4-bd5f-dafa2691968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EA841C90-57B8-434E-AEBA-C83555AF2541}">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22</Slides>
  <Notes>22</Notes>
  <HiddenSlides>0</HiddenSlide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Motiv Office</vt:lpstr>
      <vt:lpstr>INTERNET A WWW</vt:lpstr>
      <vt:lpstr>INTERNET A INTRANET</vt:lpstr>
      <vt:lpstr>VÝVOJ INTERNETU</vt:lpstr>
      <vt:lpstr>STRUKTURA INTERNETU</vt:lpstr>
      <vt:lpstr>PRINCIP INTERNETU: PŘEPOJOVÁNÍ PAKETŮ</vt:lpstr>
      <vt:lpstr>IP ADRESY</vt:lpstr>
      <vt:lpstr>DOMÉNOVÁ JMÉNA A DNS</vt:lpstr>
      <vt:lpstr>INTERNETOVÉ PROTOKOLY</vt:lpstr>
      <vt:lpstr>INTERNETOVÉ SLUŽBY</vt:lpstr>
      <vt:lpstr>WWW</vt:lpstr>
      <vt:lpstr>PRINCIPY WEBU</vt:lpstr>
      <vt:lpstr>HTTP</vt:lpstr>
      <vt:lpstr>METODY HTTP</vt:lpstr>
      <vt:lpstr>HTTPS</vt:lpstr>
      <vt:lpstr>VERZE HTTP</vt:lpstr>
      <vt:lpstr>URL</vt:lpstr>
      <vt:lpstr>HTTP SESSION</vt:lpstr>
      <vt:lpstr>HTTP COOKIE</vt:lpstr>
      <vt:lpstr>VYHLEDÁVAČE NA INTERNETU</vt:lpstr>
      <vt:lpstr>WEB HOSTING A VLASTNÍ DOMÉNY </vt:lpstr>
      <vt:lpstr>INTERNET VĚCÍ</vt:lpstr>
      <vt:lpstr>VÝVOJOVÉ TRENDY WEBU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ml</dc:creator>
  <cp:revision>1</cp:revision>
  <dcterms:created xsi:type="dcterms:W3CDTF">2020-05-15T14:23:29Z</dcterms:created>
  <dcterms:modified xsi:type="dcterms:W3CDTF">2023-01-12T09:29:11Z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0x0101001AD0CF36AD4CE941853800AC75930AC6</vt:lpwstr>
  </property>
</Properties>
</file>